
<file path=[Content_Types].xml><?xml version="1.0" encoding="utf-8"?>
<Types xmlns="http://schemas.openxmlformats.org/package/2006/content-types"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BFCA1-63EF-0210-805B-6CFEC2009EC1}" v="3" dt="2022-05-28T14:57:05.57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0CD"/>
          </a:solidFill>
        </a:fill>
      </a:tcStyle>
    </a:wholeTbl>
    <a:band2H>
      <a:tcTxStyle/>
      <a:tcStyle>
        <a:tcBdr/>
        <a:fill>
          <a:solidFill>
            <a:srgbClr val="EDE9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8CA"/>
          </a:solidFill>
        </a:fill>
      </a:tcStyle>
    </a:wholeTbl>
    <a:band2H>
      <a:tcTxStyle/>
      <a:tcStyle>
        <a:tcBdr/>
        <a:fill>
          <a:solidFill>
            <a:srgbClr val="FAEC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0CD"/>
          </a:solidFill>
        </a:fill>
      </a:tcStyle>
    </a:wholeTbl>
    <a:band2H>
      <a:tcTxStyle/>
      <a:tcStyle>
        <a:tcBdr/>
        <a:fill>
          <a:solidFill>
            <a:srgbClr val="EDE9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FD9"/>
          </a:solidFill>
        </a:fill>
      </a:tcStyle>
    </a:wholeTbl>
    <a:band2H>
      <a:tcTxStyle/>
      <a:tcStyle>
        <a:tcBdr/>
        <a:fill>
          <a:solidFill>
            <a:srgbClr val="EEF0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游ゴシック"/>
      </a:defRPr>
    </a:lvl1pPr>
    <a:lvl2pPr indent="228600" latinLnBrk="0">
      <a:defRPr sz="1200">
        <a:latin typeface="+mn-lt"/>
        <a:ea typeface="+mn-ea"/>
        <a:cs typeface="+mn-cs"/>
        <a:sym typeface="游ゴシック"/>
      </a:defRPr>
    </a:lvl2pPr>
    <a:lvl3pPr indent="457200" latinLnBrk="0">
      <a:defRPr sz="1200">
        <a:latin typeface="+mn-lt"/>
        <a:ea typeface="+mn-ea"/>
        <a:cs typeface="+mn-cs"/>
        <a:sym typeface="游ゴシック"/>
      </a:defRPr>
    </a:lvl3pPr>
    <a:lvl4pPr indent="685800" latinLnBrk="0">
      <a:defRPr sz="1200">
        <a:latin typeface="+mn-lt"/>
        <a:ea typeface="+mn-ea"/>
        <a:cs typeface="+mn-cs"/>
        <a:sym typeface="游ゴシック"/>
      </a:defRPr>
    </a:lvl4pPr>
    <a:lvl5pPr indent="914400" latinLnBrk="0">
      <a:defRPr sz="1200">
        <a:latin typeface="+mn-lt"/>
        <a:ea typeface="+mn-ea"/>
        <a:cs typeface="+mn-cs"/>
        <a:sym typeface="游ゴシック"/>
      </a:defRPr>
    </a:lvl5pPr>
    <a:lvl6pPr indent="1143000" latinLnBrk="0">
      <a:defRPr sz="1200">
        <a:latin typeface="+mn-lt"/>
        <a:ea typeface="+mn-ea"/>
        <a:cs typeface="+mn-cs"/>
        <a:sym typeface="游ゴシック"/>
      </a:defRPr>
    </a:lvl6pPr>
    <a:lvl7pPr indent="1371600" latinLnBrk="0">
      <a:defRPr sz="1200">
        <a:latin typeface="+mn-lt"/>
        <a:ea typeface="+mn-ea"/>
        <a:cs typeface="+mn-cs"/>
        <a:sym typeface="游ゴシック"/>
      </a:defRPr>
    </a:lvl7pPr>
    <a:lvl8pPr indent="1600200" latinLnBrk="0">
      <a:defRPr sz="1200">
        <a:latin typeface="+mn-lt"/>
        <a:ea typeface="+mn-ea"/>
        <a:cs typeface="+mn-cs"/>
        <a:sym typeface="游ゴシック"/>
      </a:defRPr>
    </a:lvl8pPr>
    <a:lvl9pPr indent="1828800" latinLnBrk="0">
      <a:defRPr sz="1200">
        <a:latin typeface="+mn-lt"/>
        <a:ea typeface="+mn-ea"/>
        <a:cs typeface="+mn-cs"/>
        <a:sym typeface="游ゴシック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5" name="本文レベル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4453128"/>
            <a:ext cx="10058401" cy="114300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6"/>
          <p:cNvSpPr/>
          <p:nvPr/>
        </p:nvSpPr>
        <p:spPr>
          <a:xfrm>
            <a:off x="0" y="6400800"/>
            <a:ext cx="12192003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5" name="Rectangle 8"/>
          <p:cNvSpPr/>
          <p:nvPr/>
        </p:nvSpPr>
        <p:spPr>
          <a:xfrm>
            <a:off x="-2" y="6334316"/>
            <a:ext cx="12192005" cy="66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6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404040"/>
                </a:solidFill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48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097277" y="1845734"/>
            <a:ext cx="4937762" cy="4023360"/>
          </a:xfrm>
          <a:prstGeom prst="rect">
            <a:avLst/>
          </a:prstGeom>
        </p:spPr>
        <p:txBody>
          <a:bodyPr lIns="0" tIns="0" rIns="0" bIns="0"/>
          <a:lstStyle>
            <a:lvl1pPr marL="91438" indent="-91438">
              <a:buClr>
                <a:schemeClr val="accent1"/>
              </a:buClr>
              <a:buSzPct val="100000"/>
              <a:buFont typeface="Calibri"/>
              <a:buChar char=" 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04368" indent="-203200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45304" indent="-261256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828185" indent="-261257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065" indent="-261257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6"/>
          <p:cNvSpPr/>
          <p:nvPr/>
        </p:nvSpPr>
        <p:spPr>
          <a:xfrm>
            <a:off x="0" y="6400800"/>
            <a:ext cx="12192003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7" name="Rectangle 8"/>
          <p:cNvSpPr/>
          <p:nvPr/>
        </p:nvSpPr>
        <p:spPr>
          <a:xfrm>
            <a:off x="-2" y="6334316"/>
            <a:ext cx="12192005" cy="66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8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9" name="タイトルテキスト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404040"/>
                </a:solidFill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6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1846052"/>
            <a:ext cx="4937760" cy="736284"/>
          </a:xfrm>
          <a:prstGeom prst="rect">
            <a:avLst/>
          </a:prstGeom>
        </p:spPr>
        <p:txBody>
          <a:bodyPr anchor="ctr"/>
          <a:lstStyle>
            <a:lvl1pPr>
              <a:defRPr sz="2000" spc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 sz="2000" spc="0">
                <a:latin typeface="Calibri"/>
                <a:ea typeface="Calibri"/>
                <a:cs typeface="Calibri"/>
                <a:sym typeface="Calibri"/>
              </a:defRPr>
            </a:lvl2pPr>
            <a:lvl3pPr>
              <a:defRPr sz="2000" spc="0">
                <a:latin typeface="Calibri"/>
                <a:ea typeface="Calibri"/>
                <a:cs typeface="Calibri"/>
                <a:sym typeface="Calibri"/>
              </a:defRPr>
            </a:lvl3pPr>
            <a:lvl4pPr>
              <a:defRPr sz="2000" spc="0">
                <a:latin typeface="Calibri"/>
                <a:ea typeface="Calibri"/>
                <a:cs typeface="Calibri"/>
                <a:sym typeface="Calibri"/>
              </a:defRPr>
            </a:lvl4pPr>
            <a:lvl5pPr>
              <a:defRPr sz="2000" spc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217920" y="1846052"/>
            <a:ext cx="4937762" cy="736284"/>
          </a:xfrm>
          <a:prstGeom prst="rect">
            <a:avLst/>
          </a:prstGeom>
        </p:spPr>
        <p:txBody>
          <a:bodyPr anchor="ctr"/>
          <a:lstStyle/>
          <a:p>
            <a:pPr marL="91438" indent="-91438">
              <a:buClr>
                <a:schemeClr val="accent1"/>
              </a:buClr>
              <a:buSzPct val="100000"/>
              <a:buFont typeface="Calibri"/>
              <a:buChar char=" 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"/>
          <p:cNvSpPr/>
          <p:nvPr/>
        </p:nvSpPr>
        <p:spPr>
          <a:xfrm>
            <a:off x="0" y="6400800"/>
            <a:ext cx="12192003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0" name="Rectangle 8"/>
          <p:cNvSpPr/>
          <p:nvPr/>
        </p:nvSpPr>
        <p:spPr>
          <a:xfrm>
            <a:off x="-2" y="6334316"/>
            <a:ext cx="12192005" cy="66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1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2" name="タイトルテキスト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404040"/>
                </a:solidFill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7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Rectangle 5"/>
          <p:cNvSpPr/>
          <p:nvPr/>
        </p:nvSpPr>
        <p:spPr>
          <a:xfrm>
            <a:off x="13" y="6334316"/>
            <a:ext cx="12188828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0979609" y="6528093"/>
            <a:ext cx="232875" cy="22851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7"/>
          <p:cNvSpPr/>
          <p:nvPr/>
        </p:nvSpPr>
        <p:spPr>
          <a:xfrm>
            <a:off x="14" y="0"/>
            <a:ext cx="4050795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0" name="Rectangle 8"/>
          <p:cNvSpPr/>
          <p:nvPr/>
        </p:nvSpPr>
        <p:spPr>
          <a:xfrm>
            <a:off x="4040070" y="0"/>
            <a:ext cx="64010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1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1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92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00600" y="731519"/>
            <a:ext cx="6492241" cy="5257802"/>
          </a:xfrm>
          <a:prstGeom prst="rect">
            <a:avLst/>
          </a:prstGeom>
        </p:spPr>
        <p:txBody>
          <a:bodyPr lIns="0" tIns="0" rIns="0" bIns="0"/>
          <a:lstStyle>
            <a:lvl1pPr marL="91438" indent="-91438">
              <a:buClr>
                <a:schemeClr val="accent1"/>
              </a:buClr>
              <a:buSzPct val="100000"/>
              <a:buFont typeface="Calibri"/>
              <a:buChar char=" 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04368" indent="-203200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45304" indent="-261256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828185" indent="-261257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011065" indent="-261257">
              <a:buClr>
                <a:schemeClr val="accent1"/>
              </a:buClr>
              <a:buSzPct val="100000"/>
              <a:buFont typeface="Calibri"/>
              <a:buChar char="◦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3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57200" y="2926079"/>
            <a:ext cx="3200400" cy="3379125"/>
          </a:xfrm>
          <a:prstGeom prst="rect">
            <a:avLst/>
          </a:prstGeom>
        </p:spPr>
        <p:txBody>
          <a:bodyPr/>
          <a:lstStyle/>
          <a:p>
            <a:pPr marL="91438" indent="-91438">
              <a:buClr>
                <a:schemeClr val="accent1"/>
              </a:buClr>
              <a:buSzPct val="100000"/>
              <a:buFont typeface="Calibri"/>
              <a:buChar char=" "/>
              <a:defRPr sz="2000" cap="none" spc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37052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2" name="Rectangle 8"/>
          <p:cNvSpPr/>
          <p:nvPr/>
        </p:nvSpPr>
        <p:spPr>
          <a:xfrm>
            <a:off x="13" y="4915075"/>
            <a:ext cx="12188828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3" name="タイトルテキスト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265" cy="822962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04" name="Picture Placeholder 2"/>
          <p:cNvSpPr>
            <a:spLocks noGrp="1"/>
          </p:cNvSpPr>
          <p:nvPr>
            <p:ph type="pic" idx="21"/>
          </p:nvPr>
        </p:nvSpPr>
        <p:spPr>
          <a:xfrm>
            <a:off x="13" y="0"/>
            <a:ext cx="12191988" cy="49150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5907023"/>
            <a:ext cx="10113265" cy="594362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600"/>
              </a:spcBef>
              <a:defRPr sz="1500" cap="none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spcBef>
                <a:spcPts val="600"/>
              </a:spcBef>
              <a:defRPr sz="1500" cap="none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>
              <a:spcBef>
                <a:spcPts val="600"/>
              </a:spcBef>
              <a:defRPr sz="1500" cap="none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>
              <a:spcBef>
                <a:spcPts val="600"/>
              </a:spcBef>
              <a:defRPr sz="1500" cap="none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>
              <a:spcBef>
                <a:spcPts val="600"/>
              </a:spcBef>
              <a:defRPr sz="1500" cap="none" spc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Rectangle 7"/>
          <p:cNvSpPr/>
          <p:nvPr/>
        </p:nvSpPr>
        <p:spPr>
          <a:xfrm>
            <a:off x="13" y="6334316"/>
            <a:ext cx="12188828" cy="6401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1097280" y="758951"/>
            <a:ext cx="10058401" cy="3566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1100050" y="4455619"/>
            <a:ext cx="10058401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Straight Connector 8"/>
          <p:cNvSpPr/>
          <p:nvPr/>
        </p:nvSpPr>
        <p:spPr>
          <a:xfrm>
            <a:off x="1207657" y="4343400"/>
            <a:ext cx="9875523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0979609" y="6528093"/>
            <a:ext cx="232875" cy="22851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-50" baseline="0">
          <a:solidFill>
            <a:srgbClr val="262626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0" marR="0" indent="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1263285" marR="0" indent="-391885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Pct val="100000"/>
        <a:buFontTx/>
        <a:buChar char="◦"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1463285" marR="0" indent="-391885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Pct val="100000"/>
        <a:buFontTx/>
        <a:buChar char="◦"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1663285" marR="0" indent="-391885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Pct val="100000"/>
        <a:buFontTx/>
        <a:buChar char="◦"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1863285" marR="0" indent="-391885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Tx/>
        <a:buSzPct val="100000"/>
        <a:buFontTx/>
        <a:buChar char="◦"/>
        <a:tabLst/>
        <a:defRPr sz="2400" b="0" i="0" u="none" strike="noStrike" cap="all" spc="200" baseline="0">
          <a:solidFill>
            <a:srgbClr val="637052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テキスト ボックス 11"/>
          <p:cNvSpPr txBox="1"/>
          <p:nvPr/>
        </p:nvSpPr>
        <p:spPr>
          <a:xfrm>
            <a:off x="10871806" y="6204092"/>
            <a:ext cx="1413805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1/6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2D91BA-FF50-F325-C0E4-0878A040B9B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8162B85D-9B13-98D1-E918-EF2352E7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050" y="2785963"/>
            <a:ext cx="10058401" cy="1450757"/>
          </a:xfrm>
        </p:spPr>
        <p:txBody>
          <a:bodyPr>
            <a:normAutofit/>
          </a:bodyPr>
          <a:lstStyle/>
          <a:p>
            <a:endParaRPr kumimoji="1"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タイトル 1"/>
          <p:cNvSpPr txBox="1"/>
          <p:nvPr/>
        </p:nvSpPr>
        <p:spPr>
          <a:xfrm>
            <a:off x="279226" y="6281154"/>
            <a:ext cx="6880757" cy="61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面積と輪ゴムを引く力の関係は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？ </a:t>
            </a:r>
          </a:p>
        </p:txBody>
      </p:sp>
      <p:sp>
        <p:nvSpPr>
          <p:cNvPr id="122" name="テキスト ボックス 2"/>
          <p:cNvSpPr txBox="1"/>
          <p:nvPr/>
        </p:nvSpPr>
        <p:spPr>
          <a:xfrm>
            <a:off x="136742" y="1400150"/>
            <a:ext cx="12528116" cy="781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仮説：三角形の相似比がm：nのとき、面積比はm</a:t>
            </a:r>
            <a:r>
              <a:rPr baseline="3199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：n</a:t>
            </a:r>
            <a:r>
              <a:rPr baseline="3199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となることから、</a:t>
            </a:r>
          </a:p>
          <a:p>
            <a: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輪ゴムの引く力は√２倍となる。</a:t>
            </a:r>
          </a:p>
        </p:txBody>
      </p:sp>
      <p:grpSp>
        <p:nvGrpSpPr>
          <p:cNvPr id="136" name="グループ"/>
          <p:cNvGrpSpPr/>
          <p:nvPr/>
        </p:nvGrpSpPr>
        <p:grpSpPr>
          <a:xfrm>
            <a:off x="1505089" y="3190781"/>
            <a:ext cx="2818773" cy="2390233"/>
            <a:chOff x="-1" y="0"/>
            <a:chExt cx="2818772" cy="2390231"/>
          </a:xfrm>
        </p:grpSpPr>
        <p:sp>
          <p:nvSpPr>
            <p:cNvPr id="123" name="三角形"/>
            <p:cNvSpPr/>
            <p:nvPr/>
          </p:nvSpPr>
          <p:spPr>
            <a:xfrm>
              <a:off x="887182" y="923277"/>
              <a:ext cx="1045608" cy="86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27" name="グループ"/>
            <p:cNvGrpSpPr/>
            <p:nvPr/>
          </p:nvGrpSpPr>
          <p:grpSpPr>
            <a:xfrm>
              <a:off x="1264741" y="-1"/>
              <a:ext cx="290491" cy="1038536"/>
              <a:chOff x="0" y="0"/>
              <a:chExt cx="290490" cy="1038535"/>
            </a:xfrm>
          </p:grpSpPr>
          <p:sp>
            <p:nvSpPr>
              <p:cNvPr id="124" name="線"/>
              <p:cNvSpPr/>
              <p:nvPr/>
            </p:nvSpPr>
            <p:spPr>
              <a:xfrm flipV="1">
                <a:off x="145244" y="374239"/>
                <a:ext cx="2" cy="410998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25" name="楕円"/>
              <p:cNvSpPr/>
              <p:nvPr/>
            </p:nvSpPr>
            <p:spPr>
              <a:xfrm>
                <a:off x="73787" y="765418"/>
                <a:ext cx="142915" cy="273117"/>
              </a:xfrm>
              <a:prstGeom prst="ellips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26" name="矢印"/>
              <p:cNvSpPr/>
              <p:nvPr/>
            </p:nvSpPr>
            <p:spPr>
              <a:xfrm rot="16200000">
                <a:off x="-119766" y="119764"/>
                <a:ext cx="530021" cy="290491"/>
              </a:xfrm>
              <a:prstGeom prst="rightArrow">
                <a:avLst>
                  <a:gd name="adj1" fmla="val 32646"/>
                  <a:gd name="adj2" fmla="val 75543"/>
                </a:avLst>
              </a:prstGeom>
              <a:solidFill>
                <a:srgbClr val="FF5454"/>
              </a:solidFill>
              <a:ln w="15875" cap="flat">
                <a:solidFill>
                  <a:srgbClr val="B00703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131" name="グループ"/>
            <p:cNvGrpSpPr/>
            <p:nvPr/>
          </p:nvGrpSpPr>
          <p:grpSpPr>
            <a:xfrm>
              <a:off x="-2" y="1683294"/>
              <a:ext cx="1007749" cy="706938"/>
              <a:chOff x="0" y="0"/>
              <a:chExt cx="1007747" cy="706936"/>
            </a:xfrm>
          </p:grpSpPr>
          <p:sp>
            <p:nvSpPr>
              <p:cNvPr id="128" name="線"/>
              <p:cNvSpPr/>
              <p:nvPr/>
            </p:nvSpPr>
            <p:spPr>
              <a:xfrm flipH="1">
                <a:off x="396724" y="188532"/>
                <a:ext cx="355935" cy="205498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29" name="楕円"/>
              <p:cNvSpPr/>
              <p:nvPr/>
            </p:nvSpPr>
            <p:spPr>
              <a:xfrm rot="14400000">
                <a:off x="782300" y="-6395"/>
                <a:ext cx="142915" cy="273115"/>
              </a:xfrm>
              <a:prstGeom prst="ellips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30" name="矢印"/>
              <p:cNvSpPr/>
              <p:nvPr/>
            </p:nvSpPr>
            <p:spPr>
              <a:xfrm rot="9000000">
                <a:off x="37117" y="303401"/>
                <a:ext cx="530021" cy="290490"/>
              </a:xfrm>
              <a:prstGeom prst="rightArrow">
                <a:avLst>
                  <a:gd name="adj1" fmla="val 32646"/>
                  <a:gd name="adj2" fmla="val 75543"/>
                </a:avLst>
              </a:prstGeom>
              <a:solidFill>
                <a:srgbClr val="FF5454"/>
              </a:solidFill>
              <a:ln w="15875" cap="flat">
                <a:solidFill>
                  <a:srgbClr val="B00703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grpSp>
          <p:nvGrpSpPr>
            <p:cNvPr id="135" name="グループ"/>
            <p:cNvGrpSpPr/>
            <p:nvPr/>
          </p:nvGrpSpPr>
          <p:grpSpPr>
            <a:xfrm>
              <a:off x="1811022" y="1683295"/>
              <a:ext cx="1007749" cy="706937"/>
              <a:chOff x="0" y="0"/>
              <a:chExt cx="1007747" cy="706936"/>
            </a:xfrm>
          </p:grpSpPr>
          <p:sp>
            <p:nvSpPr>
              <p:cNvPr id="132" name="線"/>
              <p:cNvSpPr/>
              <p:nvPr/>
            </p:nvSpPr>
            <p:spPr>
              <a:xfrm>
                <a:off x="255089" y="188530"/>
                <a:ext cx="355934" cy="205501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33" name="楕円"/>
              <p:cNvSpPr/>
              <p:nvPr/>
            </p:nvSpPr>
            <p:spPr>
              <a:xfrm rot="7200000">
                <a:off x="82533" y="-6395"/>
                <a:ext cx="142915" cy="273115"/>
              </a:xfrm>
              <a:prstGeom prst="ellips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34" name="矢印"/>
              <p:cNvSpPr/>
              <p:nvPr/>
            </p:nvSpPr>
            <p:spPr>
              <a:xfrm rot="1800000">
                <a:off x="440610" y="303400"/>
                <a:ext cx="530021" cy="290491"/>
              </a:xfrm>
              <a:prstGeom prst="rightArrow">
                <a:avLst>
                  <a:gd name="adj1" fmla="val 32646"/>
                  <a:gd name="adj2" fmla="val 75543"/>
                </a:avLst>
              </a:prstGeom>
              <a:solidFill>
                <a:srgbClr val="FF5454"/>
              </a:solidFill>
              <a:ln w="15875" cap="flat">
                <a:solidFill>
                  <a:srgbClr val="B00703"/>
                </a:solidFill>
                <a:prstDash val="solid"/>
                <a:round/>
              </a:ln>
              <a:effectLst>
                <a:outerShdw blurRad="38100" dist="25400" dir="2700000" rotWithShape="0">
                  <a:srgbClr val="000000">
                    <a:alpha val="60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>
                    <a:latin typeface="Calibri"/>
                    <a:ea typeface="Calibri"/>
                    <a:cs typeface="Calibri"/>
                    <a:sym typeface="Calibri"/>
                  </a:defRPr>
                </a:pPr>
                <a:endParaRPr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grpSp>
        <p:nvGrpSpPr>
          <p:cNvPr id="141" name="グループ"/>
          <p:cNvGrpSpPr/>
          <p:nvPr/>
        </p:nvGrpSpPr>
        <p:grpSpPr>
          <a:xfrm>
            <a:off x="8437125" y="2290741"/>
            <a:ext cx="389066" cy="1703263"/>
            <a:chOff x="0" y="0"/>
            <a:chExt cx="389065" cy="1703262"/>
          </a:xfrm>
        </p:grpSpPr>
        <p:sp>
          <p:nvSpPr>
            <p:cNvPr id="138" name="線"/>
            <p:cNvSpPr/>
            <p:nvPr/>
          </p:nvSpPr>
          <p:spPr>
            <a:xfrm flipV="1">
              <a:off x="194531" y="813545"/>
              <a:ext cx="3" cy="550466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9" name="楕円"/>
            <p:cNvSpPr/>
            <p:nvPr/>
          </p:nvSpPr>
          <p:spPr>
            <a:xfrm>
              <a:off x="98826" y="1337467"/>
              <a:ext cx="191411" cy="365795"/>
            </a:xfrm>
            <a:prstGeom prst="ellips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0" name="矢印"/>
            <p:cNvSpPr/>
            <p:nvPr/>
          </p:nvSpPr>
          <p:spPr>
            <a:xfrm rot="16200000">
              <a:off x="-252191" y="252189"/>
              <a:ext cx="893446" cy="389066"/>
            </a:xfrm>
            <a:prstGeom prst="rightArrow">
              <a:avLst>
                <a:gd name="adj1" fmla="val 32646"/>
                <a:gd name="adj2" fmla="val 75543"/>
              </a:avLst>
            </a:prstGeom>
            <a:solidFill>
              <a:srgbClr val="FF5454"/>
            </a:solidFill>
            <a:ln w="15875" cap="flat">
              <a:solidFill>
                <a:srgbClr val="B00703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45" name="グループ"/>
          <p:cNvGrpSpPr/>
          <p:nvPr/>
        </p:nvGrpSpPr>
        <p:grpSpPr>
          <a:xfrm>
            <a:off x="6404684" y="5013857"/>
            <a:ext cx="1620188" cy="1102985"/>
            <a:chOff x="0" y="0"/>
            <a:chExt cx="1620187" cy="1102983"/>
          </a:xfrm>
        </p:grpSpPr>
        <p:sp>
          <p:nvSpPr>
            <p:cNvPr id="142" name="線"/>
            <p:cNvSpPr/>
            <p:nvPr/>
          </p:nvSpPr>
          <p:spPr>
            <a:xfrm flipH="1">
              <a:off x="801817" y="252508"/>
              <a:ext cx="476718" cy="27523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3" name="楕円"/>
            <p:cNvSpPr/>
            <p:nvPr/>
          </p:nvSpPr>
          <p:spPr>
            <a:xfrm rot="14400000">
              <a:off x="1318236" y="-8566"/>
              <a:ext cx="191411" cy="365795"/>
            </a:xfrm>
            <a:prstGeom prst="ellips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4" name="矢印"/>
            <p:cNvSpPr/>
            <p:nvPr/>
          </p:nvSpPr>
          <p:spPr>
            <a:xfrm rot="9000000">
              <a:off x="37416" y="516620"/>
              <a:ext cx="893446" cy="389066"/>
            </a:xfrm>
            <a:prstGeom prst="rightArrow">
              <a:avLst>
                <a:gd name="adj1" fmla="val 32646"/>
                <a:gd name="adj2" fmla="val 75543"/>
              </a:avLst>
            </a:prstGeom>
            <a:solidFill>
              <a:srgbClr val="FF5454"/>
            </a:solidFill>
            <a:ln w="15875" cap="flat">
              <a:solidFill>
                <a:srgbClr val="B00703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49" name="グループ"/>
          <p:cNvGrpSpPr/>
          <p:nvPr/>
        </p:nvGrpSpPr>
        <p:grpSpPr>
          <a:xfrm>
            <a:off x="9241123" y="5020643"/>
            <a:ext cx="1508693" cy="1038614"/>
            <a:chOff x="0" y="0"/>
            <a:chExt cx="1508692" cy="1038613"/>
          </a:xfrm>
        </p:grpSpPr>
        <p:sp>
          <p:nvSpPr>
            <p:cNvPr id="146" name="線"/>
            <p:cNvSpPr/>
            <p:nvPr/>
          </p:nvSpPr>
          <p:spPr>
            <a:xfrm>
              <a:off x="341652" y="252508"/>
              <a:ext cx="476717" cy="275235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7" name="楕円"/>
            <p:cNvSpPr/>
            <p:nvPr/>
          </p:nvSpPr>
          <p:spPr>
            <a:xfrm rot="7200000">
              <a:off x="110540" y="-8566"/>
              <a:ext cx="191411" cy="365795"/>
            </a:xfrm>
            <a:prstGeom prst="ellips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8" name="矢印"/>
            <p:cNvSpPr/>
            <p:nvPr/>
          </p:nvSpPr>
          <p:spPr>
            <a:xfrm rot="1800000">
              <a:off x="577830" y="452249"/>
              <a:ext cx="893446" cy="389066"/>
            </a:xfrm>
            <a:prstGeom prst="rightArrow">
              <a:avLst>
                <a:gd name="adj1" fmla="val 32646"/>
                <a:gd name="adj2" fmla="val 75543"/>
              </a:avLst>
            </a:prstGeom>
            <a:solidFill>
              <a:srgbClr val="FF5454"/>
            </a:solidFill>
            <a:ln w="15875" cap="flat">
              <a:solidFill>
                <a:srgbClr val="B00703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35" name="テキスト ボックス 11">
            <a:extLst>
              <a:ext uri="{FF2B5EF4-FFF2-40B4-BE49-F238E27FC236}">
                <a16:creationId xmlns:a16="http://schemas.microsoft.com/office/drawing/2014/main" id="{19467AA2-7B93-78D1-B8A9-4B7D4E109F35}"/>
              </a:ext>
            </a:extLst>
          </p:cNvPr>
          <p:cNvSpPr txBox="1"/>
          <p:nvPr/>
        </p:nvSpPr>
        <p:spPr>
          <a:xfrm>
            <a:off x="10871806" y="6204092"/>
            <a:ext cx="1413805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/6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四角形"/>
          <p:cNvSpPr/>
          <p:nvPr/>
        </p:nvSpPr>
        <p:spPr>
          <a:xfrm>
            <a:off x="0" y="-19055"/>
            <a:ext cx="12192000" cy="1299977"/>
          </a:xfrm>
          <a:prstGeom prst="rect">
            <a:avLst/>
          </a:prstGeom>
          <a:solidFill>
            <a:srgbClr val="DEAB95"/>
          </a:solidFill>
          <a:ln w="15875">
            <a:solidFill>
              <a:schemeClr val="accent1"/>
            </a:solidFill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6" name="テキスト ボックス 2"/>
          <p:cNvSpPr txBox="1"/>
          <p:nvPr/>
        </p:nvSpPr>
        <p:spPr>
          <a:xfrm>
            <a:off x="91004" y="168260"/>
            <a:ext cx="11649511" cy="781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実験　ばねばかりで輪ゴムを引っ張り、正三角形をつくる。</a:t>
            </a:r>
          </a:p>
          <a:p>
            <a: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そのときの輪ゴムの張力を測定する。</a:t>
            </a:r>
          </a:p>
        </p:txBody>
      </p:sp>
      <p:sp>
        <p:nvSpPr>
          <p:cNvPr id="157" name="テキスト ボックス 2"/>
          <p:cNvSpPr txBox="1"/>
          <p:nvPr/>
        </p:nvSpPr>
        <p:spPr>
          <a:xfrm>
            <a:off x="179380" y="1455460"/>
            <a:ext cx="8625466" cy="43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画用紙に１辺が10cmの正三角形を作図する。</a:t>
            </a:r>
          </a:p>
        </p:txBody>
      </p:sp>
      <p:sp>
        <p:nvSpPr>
          <p:cNvPr id="158" name="テキスト ボックス 2"/>
          <p:cNvSpPr txBox="1"/>
          <p:nvPr/>
        </p:nvSpPr>
        <p:spPr>
          <a:xfrm>
            <a:off x="179381" y="2517356"/>
            <a:ext cx="7218775" cy="447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輪ゴムに均等な長さで印を三点つける。</a:t>
            </a:r>
          </a:p>
        </p:txBody>
      </p:sp>
      <p:sp>
        <p:nvSpPr>
          <p:cNvPr id="159" name="テキスト ボックス 2"/>
          <p:cNvSpPr txBox="1"/>
          <p:nvPr/>
        </p:nvSpPr>
        <p:spPr>
          <a:xfrm>
            <a:off x="179381" y="3503050"/>
            <a:ext cx="7774334" cy="781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　印をつけたところにばねばかりをあて、</a:t>
            </a:r>
          </a:p>
          <a:p>
            <a: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pPr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①の正三角形の形に合うように引っ張る。</a:t>
            </a:r>
          </a:p>
        </p:txBody>
      </p:sp>
      <p:grpSp>
        <p:nvGrpSpPr>
          <p:cNvPr id="164" name="グループ"/>
          <p:cNvGrpSpPr/>
          <p:nvPr/>
        </p:nvGrpSpPr>
        <p:grpSpPr>
          <a:xfrm>
            <a:off x="7757146" y="2556309"/>
            <a:ext cx="1648927" cy="1440110"/>
            <a:chOff x="0" y="0"/>
            <a:chExt cx="1648925" cy="1440109"/>
          </a:xfrm>
        </p:grpSpPr>
        <p:sp>
          <p:nvSpPr>
            <p:cNvPr id="160" name="楕円"/>
            <p:cNvSpPr/>
            <p:nvPr/>
          </p:nvSpPr>
          <p:spPr>
            <a:xfrm rot="2002635">
              <a:off x="83736" y="345779"/>
              <a:ext cx="1481453" cy="74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05" h="19417" extrusionOk="0">
                  <a:moveTo>
                    <a:pt x="16825" y="2501"/>
                  </a:moveTo>
                  <a:cubicBezTo>
                    <a:pt x="20602" y="6093"/>
                    <a:pt x="20519" y="12232"/>
                    <a:pt x="16640" y="16213"/>
                  </a:cubicBezTo>
                  <a:cubicBezTo>
                    <a:pt x="12761" y="20194"/>
                    <a:pt x="6555" y="20509"/>
                    <a:pt x="2779" y="16917"/>
                  </a:cubicBezTo>
                  <a:cubicBezTo>
                    <a:pt x="-998" y="13325"/>
                    <a:pt x="-915" y="7186"/>
                    <a:pt x="2964" y="3205"/>
                  </a:cubicBezTo>
                  <a:cubicBezTo>
                    <a:pt x="6843" y="-776"/>
                    <a:pt x="13049" y="-1091"/>
                    <a:pt x="16825" y="2501"/>
                  </a:cubicBezTo>
                  <a:close/>
                </a:path>
              </a:pathLst>
            </a:custGeom>
            <a:solidFill>
              <a:srgbClr val="FFFFFF"/>
            </a:solidFill>
            <a:ln w="76200" cap="flat">
              <a:solidFill>
                <a:schemeClr val="accent1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61" name="楕円"/>
            <p:cNvSpPr/>
            <p:nvPr/>
          </p:nvSpPr>
          <p:spPr>
            <a:xfrm>
              <a:off x="1014400" y="371042"/>
              <a:ext cx="106737" cy="116427"/>
            </a:xfrm>
            <a:prstGeom prst="ellipse">
              <a:avLst/>
            </a:pr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62" name="楕円"/>
            <p:cNvSpPr/>
            <p:nvPr/>
          </p:nvSpPr>
          <p:spPr>
            <a:xfrm>
              <a:off x="1047699" y="1146200"/>
              <a:ext cx="106737" cy="116427"/>
            </a:xfrm>
            <a:prstGeom prst="ellipse">
              <a:avLst/>
            </a:pr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63" name="楕円"/>
            <p:cNvSpPr/>
            <p:nvPr/>
          </p:nvSpPr>
          <p:spPr>
            <a:xfrm>
              <a:off x="191473" y="630415"/>
              <a:ext cx="106737" cy="116427"/>
            </a:xfrm>
            <a:prstGeom prst="ellipse">
              <a:avLst/>
            </a:pr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65" name="テキスト ボックス 2"/>
          <p:cNvSpPr txBox="1"/>
          <p:nvPr/>
        </p:nvSpPr>
        <p:spPr>
          <a:xfrm>
            <a:off x="179381" y="4715309"/>
            <a:ext cx="7774334" cy="447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　ばねばかりの値をよむ。</a:t>
            </a:r>
          </a:p>
        </p:txBody>
      </p:sp>
      <p:sp>
        <p:nvSpPr>
          <p:cNvPr id="166" name="テキスト ボックス 2"/>
          <p:cNvSpPr txBox="1"/>
          <p:nvPr/>
        </p:nvSpPr>
        <p:spPr>
          <a:xfrm>
            <a:off x="179380" y="5682643"/>
            <a:ext cx="10033984" cy="43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　１辺が14cmの正三角形を作図し、同様の実験を行う。</a:t>
            </a:r>
          </a:p>
        </p:txBody>
      </p:sp>
      <p:grpSp>
        <p:nvGrpSpPr>
          <p:cNvPr id="170" name="グループ"/>
          <p:cNvGrpSpPr/>
          <p:nvPr/>
        </p:nvGrpSpPr>
        <p:grpSpPr>
          <a:xfrm>
            <a:off x="9671738" y="1338860"/>
            <a:ext cx="2400135" cy="2594739"/>
            <a:chOff x="0" y="0"/>
            <a:chExt cx="2400133" cy="2594738"/>
          </a:xfrm>
        </p:grpSpPr>
        <p:pic>
          <p:nvPicPr>
            <p:cNvPr id="167" name="イメージ" descr="イメージ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400134" cy="25947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8" name="三角形"/>
            <p:cNvSpPr/>
            <p:nvPr/>
          </p:nvSpPr>
          <p:spPr>
            <a:xfrm rot="499519">
              <a:off x="781928" y="420485"/>
              <a:ext cx="962426" cy="871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69" name="三角形"/>
            <p:cNvSpPr/>
            <p:nvPr/>
          </p:nvSpPr>
          <p:spPr>
            <a:xfrm rot="499519">
              <a:off x="564422" y="407404"/>
              <a:ext cx="1347137" cy="1234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>
              <a:outerShdw blurRad="38100" dist="25400" dir="2700000" rotWithShape="0">
                <a:srgbClr val="000000">
                  <a:alpha val="60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1" name="テキスト ボックス 11">
            <a:extLst>
              <a:ext uri="{FF2B5EF4-FFF2-40B4-BE49-F238E27FC236}">
                <a16:creationId xmlns:a16="http://schemas.microsoft.com/office/drawing/2014/main" id="{67FB728B-5EB2-3260-3CE2-4033F316BFD4}"/>
              </a:ext>
            </a:extLst>
          </p:cNvPr>
          <p:cNvSpPr txBox="1"/>
          <p:nvPr/>
        </p:nvSpPr>
        <p:spPr>
          <a:xfrm>
            <a:off x="10871806" y="6204092"/>
            <a:ext cx="1413805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/6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8C169C4-8623-49B8-4DD4-A07B1580C365}"/>
              </a:ext>
            </a:extLst>
          </p:cNvPr>
          <p:cNvSpPr txBox="1"/>
          <p:nvPr/>
        </p:nvSpPr>
        <p:spPr>
          <a:xfrm>
            <a:off x="279226" y="6281154"/>
            <a:ext cx="6880757" cy="61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面積と輪ゴムを引く力の関係は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？ 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四角形"/>
          <p:cNvSpPr/>
          <p:nvPr/>
        </p:nvSpPr>
        <p:spPr>
          <a:xfrm>
            <a:off x="-1" y="-19054"/>
            <a:ext cx="12192001" cy="821667"/>
          </a:xfrm>
          <a:prstGeom prst="rect">
            <a:avLst/>
          </a:prstGeom>
          <a:solidFill>
            <a:srgbClr val="DEAB95"/>
          </a:solidFill>
          <a:ln w="15875">
            <a:solidFill>
              <a:schemeClr val="accent1"/>
            </a:solidFill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5" name="テキスト ボックス 2"/>
          <p:cNvSpPr txBox="1"/>
          <p:nvPr/>
        </p:nvSpPr>
        <p:spPr>
          <a:xfrm>
            <a:off x="91004" y="168261"/>
            <a:ext cx="11649511" cy="447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実験の結果</a:t>
            </a:r>
          </a:p>
        </p:txBody>
      </p:sp>
      <p:sp>
        <p:nvSpPr>
          <p:cNvPr id="177" name="タイトル 1"/>
          <p:cNvSpPr txBox="1"/>
          <p:nvPr/>
        </p:nvSpPr>
        <p:spPr>
          <a:xfrm>
            <a:off x="184351" y="5520138"/>
            <a:ext cx="11462816" cy="61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仮説のように力は１.４倍とはならなかった。 </a:t>
            </a:r>
          </a:p>
        </p:txBody>
      </p:sp>
      <p:sp>
        <p:nvSpPr>
          <p:cNvPr id="178" name="タイトル 1"/>
          <p:cNvSpPr txBox="1"/>
          <p:nvPr/>
        </p:nvSpPr>
        <p:spPr>
          <a:xfrm>
            <a:off x="8514906" y="3865860"/>
            <a:ext cx="1413805" cy="608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２.１</a:t>
            </a:r>
          </a:p>
        </p:txBody>
      </p:sp>
      <p:sp>
        <p:nvSpPr>
          <p:cNvPr id="180" name="タイトル 1"/>
          <p:cNvSpPr txBox="1"/>
          <p:nvPr/>
        </p:nvSpPr>
        <p:spPr>
          <a:xfrm>
            <a:off x="8514906" y="3115591"/>
            <a:ext cx="1413805" cy="608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３.３</a:t>
            </a:r>
          </a:p>
        </p:txBody>
      </p:sp>
      <p:sp>
        <p:nvSpPr>
          <p:cNvPr id="181" name="線"/>
          <p:cNvSpPr/>
          <p:nvPr/>
        </p:nvSpPr>
        <p:spPr>
          <a:xfrm>
            <a:off x="8434972" y="3794962"/>
            <a:ext cx="1270001" cy="1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2" name="タイトル 1"/>
          <p:cNvSpPr txBox="1"/>
          <p:nvPr/>
        </p:nvSpPr>
        <p:spPr>
          <a:xfrm>
            <a:off x="9955089" y="3490725"/>
            <a:ext cx="2027146" cy="608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＝１.６倍</a:t>
            </a:r>
          </a:p>
        </p:txBody>
      </p:sp>
      <p:sp>
        <p:nvSpPr>
          <p:cNvPr id="183" name="タイトル 1"/>
          <p:cNvSpPr txBox="1"/>
          <p:nvPr/>
        </p:nvSpPr>
        <p:spPr>
          <a:xfrm>
            <a:off x="452969" y="828520"/>
            <a:ext cx="6194746" cy="608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28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各三角形における引っ張る力 </a:t>
            </a:r>
          </a:p>
        </p:txBody>
      </p:sp>
      <p:sp>
        <p:nvSpPr>
          <p:cNvPr id="184" name="タイトル 1"/>
          <p:cNvSpPr txBox="1"/>
          <p:nvPr/>
        </p:nvSpPr>
        <p:spPr>
          <a:xfrm>
            <a:off x="8536311" y="1754241"/>
            <a:ext cx="3430485" cy="1065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pPr defTabSz="790863">
              <a:lnSpc>
                <a:spcPct val="90000"/>
              </a:lnSpc>
              <a:defRPr sz="2800">
                <a:latin typeface="游ゴシック Light"/>
                <a:ea typeface="游ゴシック Light"/>
                <a:cs typeface="游ゴシック Light"/>
                <a:sym typeface="游ゴシック Light"/>
              </a:defRPr>
            </a:pPr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引っ張る力は</a:t>
            </a:r>
          </a:p>
          <a:p>
            <a:pPr defTabSz="790863">
              <a:lnSpc>
                <a:spcPct val="90000"/>
              </a:lnSpc>
              <a:defRPr sz="2800">
                <a:latin typeface="游ゴシック Light"/>
                <a:ea typeface="游ゴシック Light"/>
                <a:cs typeface="游ゴシック Light"/>
                <a:sym typeface="游ゴシック Light"/>
              </a:defRPr>
            </a:pPr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どれだけ増えたか？ </a:t>
            </a:r>
          </a:p>
        </p:txBody>
      </p:sp>
      <p:sp>
        <p:nvSpPr>
          <p:cNvPr id="14" name="テキスト ボックス 11">
            <a:extLst>
              <a:ext uri="{FF2B5EF4-FFF2-40B4-BE49-F238E27FC236}">
                <a16:creationId xmlns:a16="http://schemas.microsoft.com/office/drawing/2014/main" id="{A559145C-5790-4DC7-C97D-B5D2A420DF42}"/>
              </a:ext>
            </a:extLst>
          </p:cNvPr>
          <p:cNvSpPr txBox="1"/>
          <p:nvPr/>
        </p:nvSpPr>
        <p:spPr>
          <a:xfrm>
            <a:off x="10871806" y="6204092"/>
            <a:ext cx="1413805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/6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E4B0EF1B-9555-BD9C-216D-2B08F3276AFE}"/>
              </a:ext>
            </a:extLst>
          </p:cNvPr>
          <p:cNvSpPr txBox="1"/>
          <p:nvPr/>
        </p:nvSpPr>
        <p:spPr>
          <a:xfrm>
            <a:off x="279226" y="6281154"/>
            <a:ext cx="6880757" cy="61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面積と輪ゴムを引く力の関係は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？ 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四角形"/>
          <p:cNvSpPr/>
          <p:nvPr/>
        </p:nvSpPr>
        <p:spPr>
          <a:xfrm>
            <a:off x="-1" y="-19054"/>
            <a:ext cx="12192001" cy="821667"/>
          </a:xfrm>
          <a:prstGeom prst="rect">
            <a:avLst/>
          </a:prstGeom>
          <a:solidFill>
            <a:srgbClr val="DEAB95"/>
          </a:solidFill>
          <a:ln w="15875">
            <a:solidFill>
              <a:schemeClr val="accent1"/>
            </a:solidFill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8" name="テキスト ボックス 2"/>
          <p:cNvSpPr txBox="1"/>
          <p:nvPr/>
        </p:nvSpPr>
        <p:spPr>
          <a:xfrm>
            <a:off x="91004" y="168260"/>
            <a:ext cx="11649511" cy="44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lnSpc>
                <a:spcPct val="80000"/>
              </a:lnSpc>
              <a:defRPr sz="28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実験の考察</a:t>
            </a:r>
          </a:p>
        </p:txBody>
      </p:sp>
      <p:sp>
        <p:nvSpPr>
          <p:cNvPr id="189" name="タイトル 1"/>
          <p:cNvSpPr txBox="1"/>
          <p:nvPr/>
        </p:nvSpPr>
        <p:spPr>
          <a:xfrm>
            <a:off x="184351" y="1635181"/>
            <a:ext cx="11462816" cy="608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pPr defTabSz="688730">
              <a:lnSpc>
                <a:spcPct val="90000"/>
              </a:lnSpc>
              <a:defRPr sz="2912">
                <a:latin typeface="游ゴシック Light"/>
                <a:ea typeface="游ゴシック Light"/>
                <a:cs typeface="游ゴシック Light"/>
                <a:sym typeface="游ゴシック Light"/>
              </a:defRPr>
            </a:pPr>
            <a:r>
              <a:rPr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sz="3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輪ゴムの長さ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</a:t>
            </a:r>
            <a:r>
              <a:rPr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sz="3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輪ゴムの伸び</a:t>
            </a:r>
            <a:r>
              <a:rPr sz="3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が関係しているのでは</a:t>
            </a:r>
            <a:r>
              <a:rPr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？ </a:t>
            </a:r>
          </a:p>
        </p:txBody>
      </p:sp>
      <p:sp>
        <p:nvSpPr>
          <p:cNvPr id="190" name="タイトル 1"/>
          <p:cNvSpPr txBox="1"/>
          <p:nvPr/>
        </p:nvSpPr>
        <p:spPr>
          <a:xfrm>
            <a:off x="415561" y="4356277"/>
            <a:ext cx="11566868" cy="891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850391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pPr>
            <a:r>
              <a:rPr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輪ゴムの伸びと３点の引く力の関係について調べたい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191" name="タイトル 1"/>
          <p:cNvSpPr txBox="1"/>
          <p:nvPr/>
        </p:nvSpPr>
        <p:spPr>
          <a:xfrm>
            <a:off x="184351" y="989155"/>
            <a:ext cx="11462816" cy="61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2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自然な状態の輪ゴムの長さ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考えていなかった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 </a:t>
            </a:r>
          </a:p>
        </p:txBody>
      </p:sp>
      <p:sp>
        <p:nvSpPr>
          <p:cNvPr id="193" name="タイトル 1"/>
          <p:cNvSpPr txBox="1"/>
          <p:nvPr/>
        </p:nvSpPr>
        <p:spPr>
          <a:xfrm>
            <a:off x="2282869" y="87543"/>
            <a:ext cx="11462815" cy="615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引っ張る力が１.４倍とはならなかったのはなぜ？ </a:t>
            </a:r>
          </a:p>
        </p:txBody>
      </p:sp>
      <p:sp>
        <p:nvSpPr>
          <p:cNvPr id="194" name="・フックの法則：バネの伸びと力は比例関係にある。"/>
          <p:cNvSpPr txBox="1"/>
          <p:nvPr/>
        </p:nvSpPr>
        <p:spPr>
          <a:xfrm>
            <a:off x="172249" y="2379904"/>
            <a:ext cx="9941179" cy="535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850391">
              <a:lnSpc>
                <a:spcPct val="90000"/>
              </a:lnSpc>
              <a:defRPr sz="32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・フックの法則：バネの伸びと力は比例関係にある。</a:t>
            </a:r>
          </a:p>
        </p:txBody>
      </p:sp>
      <p:sp>
        <p:nvSpPr>
          <p:cNvPr id="195" name="矢印"/>
          <p:cNvSpPr/>
          <p:nvPr/>
        </p:nvSpPr>
        <p:spPr>
          <a:xfrm rot="5400000">
            <a:off x="5159834" y="2922807"/>
            <a:ext cx="1280113" cy="1388405"/>
          </a:xfrm>
          <a:prstGeom prst="rightArrow">
            <a:avLst>
              <a:gd name="adj1" fmla="val 40266"/>
              <a:gd name="adj2" fmla="val 58237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</p:spPr>
        <p:txBody>
          <a:bodyPr lIns="45718" tIns="45718" rIns="45718" bIns="45718" anchor="ctr"/>
          <a:lstStyle/>
          <a:p>
            <a:endParaRPr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6909D14-E98D-1964-54CD-7907C89EE389}"/>
              </a:ext>
            </a:extLst>
          </p:cNvPr>
          <p:cNvSpPr txBox="1"/>
          <p:nvPr/>
        </p:nvSpPr>
        <p:spPr>
          <a:xfrm>
            <a:off x="10871806" y="6204092"/>
            <a:ext cx="1413805" cy="76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4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/6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ED6881B1-CD89-8F79-0F6C-C7034CBFEA4E}"/>
              </a:ext>
            </a:extLst>
          </p:cNvPr>
          <p:cNvSpPr txBox="1"/>
          <p:nvPr/>
        </p:nvSpPr>
        <p:spPr>
          <a:xfrm>
            <a:off x="279226" y="6281154"/>
            <a:ext cx="6880757" cy="61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normAutofit/>
          </a:bodyPr>
          <a:lstStyle>
            <a:lvl1pPr defTabSz="790863">
              <a:lnSpc>
                <a:spcPct val="90000"/>
              </a:lnSpc>
              <a:defRPr sz="34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rPr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面積と輪ゴムを引く力の関係は</a:t>
            </a:r>
            <a:r>
              <a:rPr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？ 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0000FF"/>
      </a:hlink>
      <a:folHlink>
        <a:srgbClr val="FF00FF"/>
      </a:folHlink>
    </a:clrScheme>
    <a:fontScheme name="レトロスペクト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0000FF"/>
      </a:hlink>
      <a:folHlink>
        <a:srgbClr val="FF00FF"/>
      </a:folHlink>
    </a:clrScheme>
    <a:fontScheme name="レトロスペクト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08b1c9-a740-45b8-88fe-e95fb3ec5d72">
      <Terms xmlns="http://schemas.microsoft.com/office/infopath/2007/PartnerControls"/>
    </lcf76f155ced4ddcb4097134ff3c332f>
    <TaxCatchAll xmlns="2c0039d9-5253-443f-a3c2-6008fa70b8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61438094692D4BB99BA83C00015AC0" ma:contentTypeVersion="17" ma:contentTypeDescription="新しいドキュメントを作成します。" ma:contentTypeScope="" ma:versionID="cd846062b820cac2eb4403801e95980c">
  <xsd:schema xmlns:xsd="http://www.w3.org/2001/XMLSchema" xmlns:xs="http://www.w3.org/2001/XMLSchema" xmlns:p="http://schemas.microsoft.com/office/2006/metadata/properties" xmlns:ns2="8408b1c9-a740-45b8-88fe-e95fb3ec5d72" xmlns:ns3="2c0039d9-5253-443f-a3c2-6008fa70b8c7" targetNamespace="http://schemas.microsoft.com/office/2006/metadata/properties" ma:root="true" ma:fieldsID="dc2546d66f4fd02cf53496df377b925b" ns2:_="" ns3:_="">
    <xsd:import namespace="8408b1c9-a740-45b8-88fe-e95fb3ec5d72"/>
    <xsd:import namespace="2c0039d9-5253-443f-a3c2-6008fa70b8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8b1c9-a740-45b8-88fe-e95fb3ec5d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de453731-3c1f-4e5c-8559-c8a27533a9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039d9-5253-443f-a3c2-6008fa70b8c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a254fc-3bd5-4480-ab8d-37a70f8df115}" ma:internalName="TaxCatchAll" ma:showField="CatchAllData" ma:web="2c0039d9-5253-443f-a3c2-6008fa70b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5B3E45-3938-46A6-8405-F05C458ED8A5}">
  <ds:schemaRefs>
    <ds:schemaRef ds:uri="http://schemas.microsoft.com/office/2006/metadata/properties"/>
    <ds:schemaRef ds:uri="http://schemas.microsoft.com/office/infopath/2007/PartnerControls"/>
    <ds:schemaRef ds:uri="8408b1c9-a740-45b8-88fe-e95fb3ec5d72"/>
    <ds:schemaRef ds:uri="2c0039d9-5253-443f-a3c2-6008fa70b8c7"/>
  </ds:schemaRefs>
</ds:datastoreItem>
</file>

<file path=customXml/itemProps2.xml><?xml version="1.0" encoding="utf-8"?>
<ds:datastoreItem xmlns:ds="http://schemas.openxmlformats.org/officeDocument/2006/customXml" ds:itemID="{3E349EB8-4EAE-4988-A644-8C714023A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8b1c9-a740-45b8-88fe-e95fb3ec5d72"/>
    <ds:schemaRef ds:uri="2c0039d9-5253-443f-a3c2-6008fa70b8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932B97-88D3-4D52-8951-7905378B83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112</Words>
  <Application>Microsoft Macintosh PowerPoint</Application>
  <PresentationFormat>ワイド画面</PresentationFormat>
  <Paragraphs>33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HG丸ｺﾞｼｯｸM-PRO</vt:lpstr>
      <vt:lpstr>游ゴシック</vt:lpstr>
      <vt:lpstr>Calibri</vt:lpstr>
      <vt:lpstr>Calibri Light</vt:lpstr>
      <vt:lpstr>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琉偉 田中</cp:lastModifiedBy>
  <cp:revision>7</cp:revision>
  <dcterms:modified xsi:type="dcterms:W3CDTF">2025-05-13T03:57:32Z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0x0101001A61438094692D4BB99BA83C00015AC0</vt:lpwstr>
  </property>
</Properties>
</file>