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3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92" r:id="rId2"/>
  </p:sldMasterIdLst>
  <p:sldIdLst>
    <p:sldId id="256" r:id="rId3"/>
    <p:sldId id="281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74" r:id="rId12"/>
    <p:sldId id="268" r:id="rId13"/>
    <p:sldId id="269" r:id="rId14"/>
    <p:sldId id="271" r:id="rId15"/>
    <p:sldId id="270" r:id="rId16"/>
    <p:sldId id="273" r:id="rId17"/>
    <p:sldId id="282" r:id="rId18"/>
    <p:sldId id="275" r:id="rId19"/>
    <p:sldId id="276" r:id="rId20"/>
    <p:sldId id="277" r:id="rId21"/>
    <p:sldId id="278" r:id="rId22"/>
    <p:sldId id="279" r:id="rId23"/>
    <p:sldId id="280" r:id="rId24"/>
    <p:sldId id="283" r:id="rId25"/>
    <p:sldId id="284" r:id="rId26"/>
    <p:sldId id="286" r:id="rId27"/>
    <p:sldId id="287" r:id="rId28"/>
    <p:sldId id="288" r:id="rId29"/>
    <p:sldId id="289" r:id="rId30"/>
    <p:sldId id="290" r:id="rId31"/>
    <p:sldId id="291" r:id="rId32"/>
    <p:sldId id="285" r:id="rId33"/>
    <p:sldId id="294" r:id="rId34"/>
    <p:sldId id="295" r:id="rId35"/>
    <p:sldId id="296" r:id="rId36"/>
    <p:sldId id="299" r:id="rId37"/>
    <p:sldId id="300" r:id="rId38"/>
    <p:sldId id="301" r:id="rId39"/>
    <p:sldId id="302" r:id="rId4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FFF"/>
    <a:srgbClr val="FF99FF"/>
    <a:srgbClr val="FF0909"/>
    <a:srgbClr val="C87700"/>
    <a:srgbClr val="FF9900"/>
    <a:srgbClr val="B08E00"/>
    <a:srgbClr val="CC3300"/>
    <a:srgbClr val="006600"/>
    <a:srgbClr val="FFF0C1"/>
    <a:srgbClr val="FF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52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47" Type="http://schemas.openxmlformats.org/officeDocument/2006/relationships/customXml" Target="../customXml/item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customXml" Target="../customXml/item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ustomXml" Target="../customXml/item2.xml"/><Relationship Id="rId20" Type="http://schemas.openxmlformats.org/officeDocument/2006/relationships/slide" Target="slides/slide18.xml"/><Relationship Id="rId4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49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14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607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2292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25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24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1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09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918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0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59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77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28797-4532-4F42-886F-37CE161BF927}" type="datetimeFigureOut">
              <a:rPr kumimoji="1" lang="ja-JP" altLang="en-US" smtClean="0"/>
              <a:t>2013/1/15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CC5CB-5EA8-4F4E-A40A-20330463D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ja/5/59/Hynobius_retardatus.jpg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ja/5/59/Hynobius_retardatus.jpg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ja/5/59/Hynobius_retardatus.jpg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ja/5/59/Hynobius_retardatus.jpg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ja/5/59/Hynobius_retardatus.jpg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ja/5/59/Hynobius_retardatus.jpg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043608" y="2492896"/>
            <a:ext cx="7117180" cy="916332"/>
          </a:xfrm>
        </p:spPr>
        <p:txBody>
          <a:bodyPr/>
          <a:lstStyle/>
          <a:p>
            <a:pPr algn="ctr"/>
            <a:r>
              <a:rPr lang="ja-JP" altLang="en-US" dirty="0" smtClean="0"/>
              <a:t>良いデザイン、悪いデザイン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631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rgbClr val="FFFF00"/>
                </a:solidFill>
                <a:latin typeface="+mj-ea"/>
                <a:ea typeface="+mj-ea"/>
              </a:rPr>
              <a:t>問題点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｜内容の「くくり」が分かりにくい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808" y="126876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　</a:t>
            </a:r>
            <a:r>
              <a:rPr lang="ja-JP" altLang="en-US" sz="4400" dirty="0" smtClean="0">
                <a:latin typeface="+mj-ea"/>
                <a:ea typeface="ＤＦ特太ゴシック体" pitchFamily="1" charset="-128"/>
              </a:rPr>
              <a:t>犬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タイプの人間の特徴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8631" y="19888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義理堅く、指示されたことをしっかりやる。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38631" y="247373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目上には弱く、目下には強い。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19046" y="297778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　</a:t>
            </a:r>
            <a:r>
              <a:rPr lang="ja-JP" altLang="en-US" sz="4400" dirty="0" smtClean="0">
                <a:latin typeface="+mj-ea"/>
                <a:ea typeface="ＤＦ特太ゴシック体" pitchFamily="1" charset="-128"/>
              </a:rPr>
              <a:t>猫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タイプ人間の特徴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367870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マイペースな性格で束縛を嫌う。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14808" y="420192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人に気を許すのに時間がかかる。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18" name="図 17" descr="C:\Users\noriko\AppData\Local\Microsoft\Windows\Temporary Internet Files\Content.IE5\BK49Q6ZT\MC900329580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013176"/>
            <a:ext cx="2232248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 descr="C:\Users\noriko\AppData\Local\Microsoft\Windows\Temporary Internet Files\Content.IE5\2ABWT51Z\MC900155529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013176"/>
            <a:ext cx="2560284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81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808" y="1484784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　</a:t>
            </a:r>
            <a:r>
              <a:rPr lang="ja-JP" altLang="en-US" sz="4400" dirty="0" smtClean="0">
                <a:latin typeface="+mj-ea"/>
                <a:ea typeface="ＤＦ特太ゴシック体" pitchFamily="1" charset="-128"/>
              </a:rPr>
              <a:t>犬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タイプの人間の特徴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8631" y="220486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義理堅く、指示されたことをしっかりやる。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38631" y="268975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目上には弱く、目下には強い。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466" y="371703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　</a:t>
            </a:r>
            <a:r>
              <a:rPr lang="ja-JP" altLang="en-US" sz="4400" dirty="0" smtClean="0">
                <a:latin typeface="+mj-ea"/>
                <a:ea typeface="ＤＦ特太ゴシック体" pitchFamily="1" charset="-128"/>
              </a:rPr>
              <a:t>猫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タイプ人間の特徴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6512" y="43987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マイペースな性格で束縛を嫌う。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704" y="492200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人に気を許すのに時間がかかる。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18" name="図 17" descr="C:\Users\noriko\AppData\Local\Microsoft\Windows\Temporary Internet Files\Content.IE5\BK49Q6ZT\MC900329580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342035"/>
            <a:ext cx="1899484" cy="1225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 descr="C:\Users\noriko\AppData\Local\Microsoft\Windows\Temporary Internet Files\Content.IE5\2ABWT51Z\MC900155529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689" y="2257708"/>
            <a:ext cx="2082297" cy="1171292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テキスト ボックス 11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改善例①｜　グループ化　（配置）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3889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808" y="1052736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　■ </a:t>
            </a:r>
            <a:r>
              <a:rPr lang="ja-JP" altLang="en-US" sz="4400" dirty="0" smtClean="0">
                <a:latin typeface="+mj-ea"/>
                <a:ea typeface="ＤＦ特太ゴシック体" pitchFamily="1" charset="-128"/>
              </a:rPr>
              <a:t>犬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タイプの人間の特徴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3945" y="17728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・義理堅く、指示されたことをしっかりやる。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3945" y="225770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・目上には弱く、目下には強い。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19046" y="263691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　■ </a:t>
            </a:r>
            <a:r>
              <a:rPr lang="ja-JP" altLang="en-US" sz="4400" dirty="0" smtClean="0">
                <a:latin typeface="+mj-ea"/>
                <a:ea typeface="ＤＦ特太ゴシック体" pitchFamily="1" charset="-128"/>
              </a:rPr>
              <a:t>猫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タイプ人間の特徴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12576" y="326582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・マイペースな性格で束縛を嫌う。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97768" y="37890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・人に気を許すのに時間がかかる。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18" name="図 17" descr="C:\Users\noriko\AppData\Local\Microsoft\Windows\Temporary Internet Files\Content.IE5\BK49Q6ZT\MC900329580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013176"/>
            <a:ext cx="2232248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 descr="C:\Users\noriko\AppData\Local\Microsoft\Windows\Temporary Internet Files\Content.IE5\2ABWT51Z\MC900155529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013176"/>
            <a:ext cx="2560284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テキスト ボックス 11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改善例②｜　グループ化　（行頭記号）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9011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21"/>
          <p:cNvSpPr/>
          <p:nvPr/>
        </p:nvSpPr>
        <p:spPr>
          <a:xfrm>
            <a:off x="179512" y="2996952"/>
            <a:ext cx="8352928" cy="16561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179512" y="1124744"/>
            <a:ext cx="8352928" cy="16561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808" y="1052736"/>
            <a:ext cx="5810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　</a:t>
            </a:r>
            <a:r>
              <a:rPr lang="ja-JP" altLang="en-US" sz="4400" dirty="0" smtClean="0">
                <a:latin typeface="+mj-ea"/>
                <a:ea typeface="ＤＦ特太ゴシック体" pitchFamily="1" charset="-128"/>
              </a:rPr>
              <a:t>犬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タイプの人間の特徴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8631" y="17728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義理堅く、指示されたことをしっかりやる。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38631" y="225770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目上には弱く、目下には強い。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19046" y="2924944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　</a:t>
            </a:r>
            <a:r>
              <a:rPr lang="ja-JP" altLang="en-US" sz="4400" dirty="0" smtClean="0">
                <a:latin typeface="+mj-ea"/>
                <a:ea typeface="ＤＦ特太ゴシック体" pitchFamily="1" charset="-128"/>
              </a:rPr>
              <a:t>猫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タイプ人間の特徴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360669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マイペースな性格で束縛を嫌う。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14808" y="41299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人に気を許すのに時間がかかる。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18" name="図 17" descr="C:\Users\noriko\AppData\Local\Microsoft\Windows\Temporary Internet Files\Content.IE5\BK49Q6ZT\MC900329580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157192"/>
            <a:ext cx="2232248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 descr="C:\Users\noriko\AppData\Local\Microsoft\Windows\Temporary Internet Files\Content.IE5\2ABWT51Z\MC900155529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157192"/>
            <a:ext cx="2560284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テキスト ボックス 22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改善例③｜　グループ化　（線・枠）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0691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808" y="1052736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ＤＦ特太ゴシック体" pitchFamily="1" charset="-128"/>
              </a:rPr>
              <a:t>　</a:t>
            </a:r>
            <a:r>
              <a:rPr lang="ja-JP" altLang="en-US" sz="44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ＤＦ特太ゴシック体" pitchFamily="1" charset="-128"/>
              </a:rPr>
              <a:t>犬</a:t>
            </a:r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ＤＦ特太ゴシック体" pitchFamily="1" charset="-128"/>
              </a:rPr>
              <a:t>タイプの人間の特徴</a:t>
            </a:r>
            <a:endParaRPr kumimoji="1" lang="ja-JP" altLang="en-US" sz="2800" dirty="0">
              <a:solidFill>
                <a:schemeClr val="accent6">
                  <a:lumMod val="75000"/>
                </a:schemeClr>
              </a:solidFill>
              <a:latin typeface="+mj-ea"/>
              <a:ea typeface="ＤＦ特太ゴシック体" pitchFamily="1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8631" y="17728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義理堅く、指示されたことをしっかりやる。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38631" y="225770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目上には弱く、目下には強い。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19046" y="278092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accent4">
                    <a:lumMod val="75000"/>
                  </a:schemeClr>
                </a:solidFill>
                <a:latin typeface="+mj-ea"/>
                <a:ea typeface="ＤＦ特太ゴシック体" pitchFamily="1" charset="-128"/>
              </a:rPr>
              <a:t>　</a:t>
            </a:r>
            <a:r>
              <a:rPr lang="ja-JP" altLang="en-US" sz="4400" dirty="0" smtClean="0">
                <a:solidFill>
                  <a:schemeClr val="accent4">
                    <a:lumMod val="75000"/>
                  </a:schemeClr>
                </a:solidFill>
                <a:latin typeface="+mj-ea"/>
                <a:ea typeface="ＤＦ特太ゴシック体" pitchFamily="1" charset="-128"/>
              </a:rPr>
              <a:t>猫</a:t>
            </a:r>
            <a:r>
              <a:rPr lang="ja-JP" altLang="en-US" sz="2800" dirty="0" smtClean="0">
                <a:solidFill>
                  <a:schemeClr val="accent4">
                    <a:lumMod val="75000"/>
                  </a:schemeClr>
                </a:solidFill>
                <a:latin typeface="+mj-ea"/>
                <a:ea typeface="ＤＦ特太ゴシック体" pitchFamily="1" charset="-128"/>
              </a:rPr>
              <a:t>タイプ人間の特徴</a:t>
            </a:r>
            <a:endParaRPr kumimoji="1" lang="ja-JP" altLang="en-US" sz="2800" dirty="0">
              <a:solidFill>
                <a:schemeClr val="accent4">
                  <a:lumMod val="75000"/>
                </a:schemeClr>
              </a:solidFill>
              <a:latin typeface="+mj-ea"/>
              <a:ea typeface="ＤＦ特太ゴシック体" pitchFamily="1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34626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マイペースな性格で束縛を嫌う。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14808" y="39859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人に気を許すのに時間がかかる。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18" name="図 17" descr="C:\Users\noriko\AppData\Local\Microsoft\Windows\Temporary Internet Files\Content.IE5\BK49Q6ZT\MC900329580[1].wmf"/>
          <p:cNvPicPr/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013176"/>
            <a:ext cx="2232248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 descr="C:\Users\noriko\AppData\Local\Microsoft\Windows\Temporary Internet Files\Content.IE5\2ABWT51Z\MC900155529[1].wmf"/>
          <p:cNvPicPr/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013176"/>
            <a:ext cx="2560284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テキスト ボックス 11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改善例④｜　グループ化　（色）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7165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2"/>
          <p:cNvSpPr/>
          <p:nvPr/>
        </p:nvSpPr>
        <p:spPr>
          <a:xfrm>
            <a:off x="199463" y="4005064"/>
            <a:ext cx="8352928" cy="22689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206788" y="1340768"/>
            <a:ext cx="8352928" cy="2232248"/>
          </a:xfrm>
          <a:prstGeom prst="roundRect">
            <a:avLst/>
          </a:prstGeom>
          <a:solidFill>
            <a:srgbClr val="FFF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808" y="1412776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　</a:t>
            </a:r>
            <a:r>
              <a:rPr lang="ja-JP" altLang="en-US" sz="4400" dirty="0" smtClean="0">
                <a:solidFill>
                  <a:srgbClr val="C00000"/>
                </a:solidFill>
                <a:latin typeface="+mj-ea"/>
                <a:ea typeface="ＤＦ特太ゴシック体" pitchFamily="1" charset="-128"/>
              </a:rPr>
              <a:t>犬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タイプの人間の特徴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6552" y="28721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・義理堅く、指示されたことをしっかりやる。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1744" y="23488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・目上には弱く、目下には強い。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466" y="411075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　</a:t>
            </a:r>
            <a:r>
              <a:rPr lang="ja-JP" altLang="en-US" sz="4000" dirty="0" smtClean="0">
                <a:solidFill>
                  <a:srgbClr val="002060"/>
                </a:solidFill>
                <a:latin typeface="+mj-ea"/>
                <a:ea typeface="ＤＦ特太ゴシック体" pitchFamily="1" charset="-128"/>
              </a:rPr>
              <a:t>猫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タイプ人間の特徴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96552" y="501317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・マイペースな性格で束縛を嫌う。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81744" y="553639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・人に気を許すのに時間がかかる。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18" name="図 17" descr="C:\Users\noriko\AppData\Local\Microsoft\Windows\Temporary Internet Files\Content.IE5\BK49Q6ZT\MC900329580[1].wmf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9" y="4374977"/>
            <a:ext cx="1800200" cy="1161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 descr="C:\Users\noriko\AppData\Local\Microsoft\Windows\Temporary Internet Files\Content.IE5\2ABWT51Z\MC900155529[1].wmf"/>
          <p:cNvPicPr/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360" y="1641786"/>
            <a:ext cx="1921531" cy="108086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テキスト ボックス 19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改善例⑤｜　組合せ　</a:t>
            </a:r>
            <a:r>
              <a:rPr lang="ja-JP" altLang="en-US" sz="2800" dirty="0" smtClean="0">
                <a:solidFill>
                  <a:schemeClr val="bg1"/>
                </a:solidFill>
                <a:latin typeface="+mj-ea"/>
                <a:ea typeface="+mj-ea"/>
              </a:rPr>
              <a:t>（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 </a:t>
            </a:r>
            <a:r>
              <a:rPr lang="ja-JP" altLang="en-US" sz="2800" dirty="0" smtClean="0">
                <a:solidFill>
                  <a:schemeClr val="bg1"/>
                </a:solidFill>
                <a:latin typeface="+mj-ea"/>
                <a:ea typeface="+mj-ea"/>
              </a:rPr>
              <a:t>色・囲み・行頭記号・配置）</a:t>
            </a:r>
            <a:endParaRPr kumimoji="1" lang="ja-JP" altLang="en-US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6133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971600" y="2852936"/>
            <a:ext cx="7117180" cy="916332"/>
          </a:xfrm>
        </p:spPr>
        <p:txBody>
          <a:bodyPr/>
          <a:lstStyle/>
          <a:p>
            <a:pPr algn="ctr"/>
            <a:r>
              <a:rPr lang="ja-JP" altLang="en-US" dirty="0" smtClean="0"/>
              <a:t>スライド例２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832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rgbClr val="FFFF00"/>
                </a:solidFill>
                <a:latin typeface="+mj-ea"/>
                <a:ea typeface="+mj-ea"/>
              </a:rPr>
              <a:t>問題点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｜見えない線がそろっていない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20693" y="3933056"/>
            <a:ext cx="23762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成体は陸上で生活し、肺と皮膚で呼吸する。成熟まで２～４年かかる。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43608" y="4345431"/>
            <a:ext cx="41044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幼生は水中に生息し、外鰓をもつ。２月から７月上旬まで水中生活を続け、その後変態する。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22" name="図 21" descr="ファイル:Hynobius retardatus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3" y="1988840"/>
            <a:ext cx="2721525" cy="1617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図 22" descr="http://livedoor.blogimg.jp/sannsyouuo/imgs/4/0/40d0f167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63" y="1494872"/>
            <a:ext cx="3765398" cy="2824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852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改善例｜見えない線をそろえる（整列）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86736" y="4293096"/>
            <a:ext cx="344293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成体は陸上で生活し、肺と皮膚で呼吸する。成熟まで２～４年かかる。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28263" y="4349422"/>
            <a:ext cx="34429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幼生は水中に生息し、外鰓をもつ。２月から７月上旬まで水中生活を続け、その後変態する。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22" name="図 21" descr="ファイル:Hynobius retardatus.jpg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7" r="12057"/>
          <a:stretch/>
        </p:blipFill>
        <p:spPr bwMode="auto">
          <a:xfrm>
            <a:off x="4686736" y="1566880"/>
            <a:ext cx="3442935" cy="258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図 22" descr="http://livedoor.blogimg.jp/sannsyouuo/imgs/4/0/40d0f167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63" y="1566880"/>
            <a:ext cx="3442934" cy="2582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688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rgbClr val="FFFF00"/>
                </a:solidFill>
                <a:latin typeface="+mj-ea"/>
                <a:ea typeface="+mj-ea"/>
              </a:rPr>
              <a:t>問題点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｜改行のバランスが悪い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86736" y="4293096"/>
            <a:ext cx="344293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成体は陸上で生活し、肺と皮膚で呼吸する。成熟まで２～４年かかる。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28263" y="4349422"/>
            <a:ext cx="34429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幼生は水中に生息し、外鰓をもつ。２月から７月上旬まで水中生活を続け、その後変態する。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22" name="図 21" descr="ファイル:Hynobius retardatus.jpg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7" r="12057"/>
          <a:stretch/>
        </p:blipFill>
        <p:spPr bwMode="auto">
          <a:xfrm>
            <a:off x="4686736" y="1566880"/>
            <a:ext cx="3442935" cy="258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図 22" descr="http://livedoor.blogimg.jp/sannsyouuo/imgs/4/0/40d0f167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63" y="1566880"/>
            <a:ext cx="3442934" cy="2582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947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971600" y="2852936"/>
            <a:ext cx="7117180" cy="916332"/>
          </a:xfrm>
        </p:spPr>
        <p:txBody>
          <a:bodyPr/>
          <a:lstStyle/>
          <a:p>
            <a:pPr algn="ctr"/>
            <a:r>
              <a:rPr lang="ja-JP" altLang="en-US" dirty="0" smtClean="0"/>
              <a:t>スライド例１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318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改善例｜箇条書き・改行位置変更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00" y="4293096"/>
            <a:ext cx="3917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・成体は陸上で生活し、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　肺と皮膚で呼吸する。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・</a:t>
            </a:r>
            <a:r>
              <a:rPr lang="ja-JP" altLang="en-US" sz="2800" dirty="0" smtClean="0">
                <a:latin typeface="+mj-ea"/>
                <a:ea typeface="+mj-ea"/>
              </a:rPr>
              <a:t>成熟に２～４年かかる。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11560" y="4349422"/>
            <a:ext cx="38884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・幼生は水中に生息し、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外鰓をもつ。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・２月～７月上旬まで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　水中生活を続け、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その後変態する。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22" name="図 21" descr="ファイル:Hynobius retardatus.jpg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7" r="12057"/>
          <a:stretch/>
        </p:blipFill>
        <p:spPr bwMode="auto">
          <a:xfrm>
            <a:off x="4686736" y="1566880"/>
            <a:ext cx="3442935" cy="258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図 22" descr="http://livedoor.blogimg.jp/sannsyouuo/imgs/4/0/40d0f167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63" y="1566880"/>
            <a:ext cx="3442934" cy="2582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282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rgbClr val="FFFF00"/>
                </a:solidFill>
                <a:latin typeface="+mj-ea"/>
                <a:ea typeface="+mj-ea"/>
              </a:rPr>
              <a:t>問題点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｜重要な点が分かりにくい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00" y="4293096"/>
            <a:ext cx="3917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・成体は陸上で生活し、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　肺と皮膚で呼吸する。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・</a:t>
            </a:r>
            <a:r>
              <a:rPr lang="ja-JP" altLang="en-US" sz="2800" dirty="0" smtClean="0">
                <a:latin typeface="+mj-ea"/>
                <a:ea typeface="+mj-ea"/>
              </a:rPr>
              <a:t>成熟に２～４年かかる。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11560" y="4349422"/>
            <a:ext cx="38884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・幼生は水中に生息し、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外鰓をもつ。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・２月～７月上旬まで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　水中生活を続け、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kumimoji="1" lang="ja-JP" altLang="en-US" sz="2800" dirty="0" smtClean="0">
                <a:latin typeface="+mj-ea"/>
                <a:ea typeface="+mj-ea"/>
              </a:rPr>
              <a:t>　その後変態する。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22" name="図 21" descr="ファイル:Hynobius retardatus.jpg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7" r="12057"/>
          <a:stretch/>
        </p:blipFill>
        <p:spPr bwMode="auto">
          <a:xfrm>
            <a:off x="4686736" y="1566880"/>
            <a:ext cx="3442935" cy="258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図 22" descr="http://livedoor.blogimg.jp/sannsyouuo/imgs/4/0/40d0f167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63" y="1566880"/>
            <a:ext cx="3442934" cy="2582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720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896526"/>
            <a:ext cx="4572000" cy="59614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4572000" y="896526"/>
            <a:ext cx="4572000" cy="5961474"/>
          </a:xfrm>
          <a:prstGeom prst="rect">
            <a:avLst/>
          </a:prstGeom>
          <a:solidFill>
            <a:srgbClr val="FFF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0" y="5013849"/>
            <a:ext cx="91440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0" y="4365104"/>
            <a:ext cx="91440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改善例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｜コントラスト・グループ化・図解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20282" y="5919663"/>
            <a:ext cx="34561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 smtClean="0">
                <a:latin typeface="+mj-ea"/>
                <a:ea typeface="+mj-ea"/>
              </a:rPr>
              <a:t>成熟に２～４年かかる。</a:t>
            </a:r>
            <a:endParaRPr kumimoji="1" lang="ja-JP" altLang="en-US" sz="26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4349422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水中</a:t>
            </a:r>
            <a:endParaRPr kumimoji="1" lang="ja-JP" altLang="en-US" sz="2800" b="1" dirty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22" name="図 21" descr="ファイル:Hynobius retardatus.jpg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7" r="12057"/>
          <a:stretch/>
        </p:blipFill>
        <p:spPr bwMode="auto">
          <a:xfrm>
            <a:off x="5233521" y="1566880"/>
            <a:ext cx="3442935" cy="258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図 22" descr="http://livedoor.blogimg.jp/sannsyouuo/imgs/4/0/40d0f167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66880"/>
            <a:ext cx="3442934" cy="25822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テキスト ボックス 7"/>
          <p:cNvSpPr txBox="1"/>
          <p:nvPr/>
        </p:nvSpPr>
        <p:spPr>
          <a:xfrm>
            <a:off x="1619672" y="908720"/>
            <a:ext cx="20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latin typeface="+mj-ea"/>
                <a:ea typeface="ＤＦ特太ゴシック体" pitchFamily="1" charset="-128"/>
              </a:rPr>
              <a:t>幼生</a:t>
            </a:r>
            <a:endParaRPr kumimoji="1" lang="ja-JP" altLang="en-US" sz="36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57560" y="910461"/>
            <a:ext cx="1958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latin typeface="+mj-ea"/>
                <a:ea typeface="ＤＦ特太ゴシック体" pitchFamily="1" charset="-128"/>
              </a:rPr>
              <a:t>成体</a:t>
            </a:r>
            <a:endParaRPr kumimoji="1" lang="ja-JP" altLang="en-US" sz="36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572000" y="4349422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rgbClr val="C00000"/>
                </a:solidFill>
                <a:latin typeface="+mj-ea"/>
                <a:ea typeface="+mj-ea"/>
              </a:rPr>
              <a:t>陸上</a:t>
            </a:r>
            <a:endParaRPr kumimoji="1" lang="ja-JP" altLang="en-US" sz="28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1560" y="5766355"/>
            <a:ext cx="33123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>
                <a:latin typeface="+mj-ea"/>
                <a:ea typeface="+mj-ea"/>
              </a:rPr>
              <a:t>　</a:t>
            </a:r>
            <a:r>
              <a:rPr lang="ja-JP" altLang="en-US" sz="2600" dirty="0" smtClean="0">
                <a:latin typeface="+mj-ea"/>
                <a:ea typeface="+mj-ea"/>
              </a:rPr>
              <a:t>２月～７月上旬まで</a:t>
            </a:r>
            <a:endParaRPr lang="en-US" altLang="ja-JP" sz="2600" dirty="0" smtClean="0">
              <a:latin typeface="+mj-ea"/>
              <a:ea typeface="+mj-ea"/>
            </a:endParaRPr>
          </a:p>
          <a:p>
            <a:r>
              <a:rPr lang="ja-JP" altLang="en-US" sz="2600" dirty="0" smtClean="0">
                <a:latin typeface="+mj-ea"/>
                <a:ea typeface="+mj-ea"/>
              </a:rPr>
              <a:t>　水中生活を続ける。</a:t>
            </a:r>
            <a:endParaRPr kumimoji="1" lang="ja-JP" altLang="en-US" sz="2600" dirty="0">
              <a:latin typeface="+mj-ea"/>
              <a:ea typeface="+mj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63888" y="436510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latin typeface="+mj-ea"/>
                <a:ea typeface="+mj-ea"/>
              </a:rPr>
              <a:t>生活場所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707904" y="499401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latin typeface="+mj-ea"/>
                <a:ea typeface="+mj-ea"/>
              </a:rPr>
              <a:t>呼吸法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0" y="5010153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外鰓</a:t>
            </a:r>
            <a:endParaRPr kumimoji="1" lang="ja-JP" altLang="en-US" sz="2800" b="1" dirty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572000" y="5010153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rgbClr val="C00000"/>
                </a:solidFill>
                <a:latin typeface="+mj-ea"/>
                <a:ea typeface="+mj-ea"/>
              </a:rPr>
              <a:t>肺・皮膚</a:t>
            </a:r>
            <a:endParaRPr kumimoji="1" lang="ja-JP" altLang="en-US" sz="28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3995936" y="2348880"/>
            <a:ext cx="1134336" cy="100811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31940" y="2564904"/>
            <a:ext cx="972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chemeClr val="bg1"/>
                </a:solidFill>
                <a:latin typeface="+mj-ea"/>
                <a:ea typeface="+mj-ea"/>
              </a:rPr>
              <a:t>変態</a:t>
            </a:r>
            <a:endParaRPr kumimoji="1" lang="ja-JP" altLang="en-US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65026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971600" y="2852936"/>
            <a:ext cx="7117180" cy="916332"/>
          </a:xfrm>
        </p:spPr>
        <p:txBody>
          <a:bodyPr/>
          <a:lstStyle/>
          <a:p>
            <a:pPr algn="ctr"/>
            <a:r>
              <a:rPr lang="ja-JP" altLang="en-US" dirty="0" smtClean="0"/>
              <a:t>スライド例３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4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467544" y="5517232"/>
            <a:ext cx="797301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rgbClr val="FFFF00"/>
                </a:solidFill>
                <a:latin typeface="+mj-ea"/>
                <a:ea typeface="+mj-ea"/>
              </a:rPr>
              <a:t>問題点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｜文字が読みづらい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6321" y="3284984"/>
            <a:ext cx="45317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●</a:t>
            </a:r>
            <a:r>
              <a:rPr lang="ja-JP" altLang="en-US" sz="2800" dirty="0" smtClean="0">
                <a:latin typeface="+mj-ea"/>
                <a:ea typeface="+mj-ea"/>
              </a:rPr>
              <a:t> 大切なのは、全体を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派手にすることではなく、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</a:t>
            </a:r>
            <a:r>
              <a:rPr lang="ja-JP" altLang="en-US" sz="2800" b="1" dirty="0" smtClean="0">
                <a:solidFill>
                  <a:srgbClr val="FFFF00"/>
                </a:solidFill>
                <a:latin typeface="+mj-ea"/>
                <a:ea typeface="+mj-ea"/>
              </a:rPr>
              <a:t>大事なところだけを</a:t>
            </a:r>
            <a:endParaRPr lang="en-US" altLang="ja-JP" sz="2800" b="1" dirty="0" smtClean="0">
              <a:solidFill>
                <a:srgbClr val="FFFF00"/>
              </a:solidFill>
              <a:latin typeface="+mj-ea"/>
              <a:ea typeface="+mj-ea"/>
            </a:endParaRPr>
          </a:p>
          <a:p>
            <a:r>
              <a:rPr lang="ja-JP" altLang="en-US" sz="2800" b="1" dirty="0">
                <a:solidFill>
                  <a:srgbClr val="FFFF00"/>
                </a:solidFill>
                <a:latin typeface="+mj-ea"/>
                <a:ea typeface="+mj-ea"/>
              </a:rPr>
              <a:t>　</a:t>
            </a:r>
            <a:r>
              <a:rPr lang="ja-JP" altLang="en-US" sz="2800" b="1" dirty="0" smtClean="0">
                <a:solidFill>
                  <a:srgbClr val="FFFF00"/>
                </a:solidFill>
                <a:latin typeface="+mj-ea"/>
                <a:ea typeface="+mj-ea"/>
              </a:rPr>
              <a:t>　目立たせること。</a:t>
            </a:r>
            <a:endParaRPr kumimoji="1" lang="ja-JP" altLang="en-US" sz="2800" b="1" dirty="0">
              <a:solidFill>
                <a:srgbClr val="FFFF00"/>
              </a:solidFill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1520" y="1412776"/>
            <a:ext cx="4824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●</a:t>
            </a:r>
            <a:r>
              <a:rPr lang="ja-JP" altLang="en-US" sz="2800" dirty="0" smtClean="0">
                <a:latin typeface="+mj-ea"/>
                <a:ea typeface="+mj-ea"/>
              </a:rPr>
              <a:t> カラフルに仕上げようと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　　すると、どこが大事なのか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わからなくなる。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1484784"/>
            <a:ext cx="3220482" cy="523220"/>
          </a:xfrm>
          <a:prstGeom prst="rect">
            <a:avLst/>
          </a:prstGeom>
          <a:solidFill>
            <a:srgbClr val="00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FF0909"/>
                </a:solidFill>
                <a:latin typeface="+mj-ea"/>
                <a:ea typeface="+mj-ea"/>
              </a:rPr>
              <a:t>色をたくさん使う</a:t>
            </a:r>
            <a:endParaRPr kumimoji="1" lang="ja-JP" altLang="en-US" sz="2800" dirty="0">
              <a:solidFill>
                <a:srgbClr val="FF0909"/>
              </a:solidFill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50193" y="2996952"/>
            <a:ext cx="2160240" cy="523220"/>
          </a:xfrm>
          <a:prstGeom prst="rect">
            <a:avLst/>
          </a:prstGeom>
          <a:solidFill>
            <a:srgbClr val="00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FF0909"/>
                </a:solidFill>
                <a:latin typeface="+mj-ea"/>
                <a:ea typeface="+mj-ea"/>
              </a:rPr>
              <a:t>目移りする</a:t>
            </a:r>
            <a:endParaRPr kumimoji="1" lang="ja-JP" altLang="en-US" sz="2800" dirty="0">
              <a:solidFill>
                <a:srgbClr val="FF0909"/>
              </a:solidFill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26157" y="4509120"/>
            <a:ext cx="2808312" cy="523220"/>
          </a:xfrm>
          <a:prstGeom prst="rect">
            <a:avLst/>
          </a:prstGeom>
          <a:solidFill>
            <a:srgbClr val="00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FF0909"/>
                </a:solidFill>
                <a:latin typeface="+mj-ea"/>
                <a:ea typeface="+mj-ea"/>
              </a:rPr>
              <a:t>わかりにくい</a:t>
            </a:r>
            <a:endParaRPr kumimoji="1" lang="ja-JP" altLang="en-US" sz="2800" dirty="0">
              <a:solidFill>
                <a:srgbClr val="FF0909"/>
              </a:solidFill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91478" y="5673442"/>
            <a:ext cx="73249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j-ea"/>
                <a:ea typeface="ＤＦ特太ゴシック体" pitchFamily="1" charset="-128"/>
              </a:rPr>
              <a:t>　最大４色くらいにしぼる</a:t>
            </a:r>
            <a:endParaRPr kumimoji="1" lang="ja-JP" altLang="en-US" sz="4000" dirty="0">
              <a:latin typeface="+mj-ea"/>
              <a:ea typeface="ＤＦ特太ゴシック体" pitchFamily="1" charset="-128"/>
            </a:endParaRPr>
          </a:p>
        </p:txBody>
      </p:sp>
      <p:cxnSp>
        <p:nvCxnSpPr>
          <p:cNvPr id="4" name="直線矢印コネクタ 3"/>
          <p:cNvCxnSpPr>
            <a:stCxn id="8" idx="2"/>
          </p:cNvCxnSpPr>
          <p:nvPr/>
        </p:nvCxnSpPr>
        <p:spPr>
          <a:xfrm>
            <a:off x="6830313" y="2008004"/>
            <a:ext cx="0" cy="84493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9" idx="2"/>
          </p:cNvCxnSpPr>
          <p:nvPr/>
        </p:nvCxnSpPr>
        <p:spPr>
          <a:xfrm>
            <a:off x="6830313" y="3520172"/>
            <a:ext cx="1" cy="84493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11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467544" y="5517232"/>
            <a:ext cx="797301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改善例｜文字の背景の明度に差をつける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6321" y="3284984"/>
            <a:ext cx="45317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●</a:t>
            </a:r>
            <a:r>
              <a:rPr lang="ja-JP" altLang="en-US" sz="2800" dirty="0" smtClean="0">
                <a:latin typeface="+mj-ea"/>
                <a:ea typeface="+mj-ea"/>
              </a:rPr>
              <a:t> 大切なのは、全体を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派手にすることではなく、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</a:t>
            </a:r>
            <a:r>
              <a:rPr lang="ja-JP" altLang="en-US" sz="2800" b="1" dirty="0" smtClean="0">
                <a:solidFill>
                  <a:srgbClr val="C87700"/>
                </a:solidFill>
                <a:latin typeface="+mj-ea"/>
                <a:ea typeface="+mj-ea"/>
              </a:rPr>
              <a:t>大事なところだけを</a:t>
            </a:r>
            <a:endParaRPr lang="en-US" altLang="ja-JP" sz="2800" b="1" dirty="0" smtClean="0">
              <a:solidFill>
                <a:srgbClr val="C87700"/>
              </a:solidFill>
              <a:latin typeface="+mj-ea"/>
              <a:ea typeface="+mj-ea"/>
            </a:endParaRPr>
          </a:p>
          <a:p>
            <a:r>
              <a:rPr lang="ja-JP" altLang="en-US" sz="2800" b="1" dirty="0">
                <a:solidFill>
                  <a:srgbClr val="C87700"/>
                </a:solidFill>
                <a:latin typeface="+mj-ea"/>
                <a:ea typeface="+mj-ea"/>
              </a:rPr>
              <a:t>　</a:t>
            </a:r>
            <a:r>
              <a:rPr lang="ja-JP" altLang="en-US" sz="2800" b="1" dirty="0" smtClean="0">
                <a:solidFill>
                  <a:srgbClr val="C87700"/>
                </a:solidFill>
                <a:latin typeface="+mj-ea"/>
                <a:ea typeface="+mj-ea"/>
              </a:rPr>
              <a:t>　目立たせること。</a:t>
            </a:r>
            <a:endParaRPr kumimoji="1" lang="ja-JP" altLang="en-US" sz="2800" b="1" dirty="0">
              <a:solidFill>
                <a:srgbClr val="C87700"/>
              </a:solidFill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1520" y="1412776"/>
            <a:ext cx="4824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●</a:t>
            </a:r>
            <a:r>
              <a:rPr lang="ja-JP" altLang="en-US" sz="2800" dirty="0" smtClean="0">
                <a:latin typeface="+mj-ea"/>
                <a:ea typeface="+mj-ea"/>
              </a:rPr>
              <a:t> カラフルに仕上げようと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　　すると、どこが大事なのか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わからなくなる。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1484784"/>
            <a:ext cx="322048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C00000"/>
                </a:solidFill>
                <a:latin typeface="+mj-ea"/>
                <a:ea typeface="+mj-ea"/>
              </a:rPr>
              <a:t>色をたくさん使う</a:t>
            </a:r>
            <a:endParaRPr kumimoji="1" lang="ja-JP" altLang="en-US" sz="28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50193" y="2996952"/>
            <a:ext cx="216024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C00000"/>
                </a:solidFill>
                <a:latin typeface="+mj-ea"/>
                <a:ea typeface="+mj-ea"/>
              </a:rPr>
              <a:t>目移りする</a:t>
            </a:r>
            <a:endParaRPr kumimoji="1" lang="ja-JP" altLang="en-US" sz="28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26157" y="4509120"/>
            <a:ext cx="280831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C00000"/>
                </a:solidFill>
                <a:latin typeface="+mj-ea"/>
                <a:ea typeface="+mj-ea"/>
              </a:rPr>
              <a:t>わかりにくい</a:t>
            </a:r>
            <a:endParaRPr kumimoji="1" lang="ja-JP" altLang="en-US" sz="28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91478" y="5673442"/>
            <a:ext cx="73249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j-ea"/>
                <a:ea typeface="ＤＦ特太ゴシック体" pitchFamily="1" charset="-128"/>
              </a:rPr>
              <a:t>　最大４色くらいにしぼる</a:t>
            </a:r>
            <a:endParaRPr kumimoji="1" lang="ja-JP" altLang="en-US" sz="4000" dirty="0">
              <a:latin typeface="+mj-ea"/>
              <a:ea typeface="ＤＦ特太ゴシック体" pitchFamily="1" charset="-128"/>
            </a:endParaRPr>
          </a:p>
        </p:txBody>
      </p:sp>
      <p:cxnSp>
        <p:nvCxnSpPr>
          <p:cNvPr id="4" name="直線矢印コネクタ 3"/>
          <p:cNvCxnSpPr>
            <a:stCxn id="8" idx="2"/>
          </p:cNvCxnSpPr>
          <p:nvPr/>
        </p:nvCxnSpPr>
        <p:spPr>
          <a:xfrm>
            <a:off x="6830313" y="2008004"/>
            <a:ext cx="0" cy="84493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9" idx="2"/>
          </p:cNvCxnSpPr>
          <p:nvPr/>
        </p:nvCxnSpPr>
        <p:spPr>
          <a:xfrm>
            <a:off x="6830313" y="3520172"/>
            <a:ext cx="1" cy="84493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8521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467544" y="5517232"/>
            <a:ext cx="797301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rgbClr val="FFFF00"/>
                </a:solidFill>
                <a:latin typeface="+mj-ea"/>
                <a:ea typeface="+mj-ea"/>
              </a:rPr>
              <a:t>問題点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｜見えない線がそろっていない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6321" y="3284984"/>
            <a:ext cx="45317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●</a:t>
            </a:r>
            <a:r>
              <a:rPr lang="ja-JP" altLang="en-US" sz="2800" dirty="0" smtClean="0">
                <a:latin typeface="+mj-ea"/>
                <a:ea typeface="+mj-ea"/>
              </a:rPr>
              <a:t> 大切なのは、全体を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派手にすることではなく、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</a:t>
            </a:r>
            <a:r>
              <a:rPr lang="ja-JP" altLang="en-US" sz="2800" b="1" dirty="0" smtClean="0">
                <a:solidFill>
                  <a:srgbClr val="C87700"/>
                </a:solidFill>
                <a:latin typeface="+mj-ea"/>
                <a:ea typeface="+mj-ea"/>
              </a:rPr>
              <a:t>大事なところだけを</a:t>
            </a:r>
            <a:endParaRPr lang="en-US" altLang="ja-JP" sz="2800" b="1" dirty="0" smtClean="0">
              <a:solidFill>
                <a:srgbClr val="C87700"/>
              </a:solidFill>
              <a:latin typeface="+mj-ea"/>
              <a:ea typeface="+mj-ea"/>
            </a:endParaRPr>
          </a:p>
          <a:p>
            <a:r>
              <a:rPr lang="ja-JP" altLang="en-US" sz="2800" b="1" dirty="0">
                <a:solidFill>
                  <a:srgbClr val="C87700"/>
                </a:solidFill>
                <a:latin typeface="+mj-ea"/>
                <a:ea typeface="+mj-ea"/>
              </a:rPr>
              <a:t>　</a:t>
            </a:r>
            <a:r>
              <a:rPr lang="ja-JP" altLang="en-US" sz="2800" b="1" dirty="0" smtClean="0">
                <a:solidFill>
                  <a:srgbClr val="C87700"/>
                </a:solidFill>
                <a:latin typeface="+mj-ea"/>
                <a:ea typeface="+mj-ea"/>
              </a:rPr>
              <a:t>　目立たせること。</a:t>
            </a:r>
            <a:endParaRPr kumimoji="1" lang="ja-JP" altLang="en-US" sz="2800" b="1" dirty="0">
              <a:solidFill>
                <a:srgbClr val="C87700"/>
              </a:solidFill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1520" y="1412776"/>
            <a:ext cx="4824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●</a:t>
            </a:r>
            <a:r>
              <a:rPr lang="ja-JP" altLang="en-US" sz="2800" dirty="0" smtClean="0">
                <a:latin typeface="+mj-ea"/>
                <a:ea typeface="+mj-ea"/>
              </a:rPr>
              <a:t> カラフルに仕上げようと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　　すると、どこが大事なのか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わからなくなる。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1484784"/>
            <a:ext cx="322048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C00000"/>
                </a:solidFill>
                <a:latin typeface="+mj-ea"/>
                <a:ea typeface="+mj-ea"/>
              </a:rPr>
              <a:t>色をたくさん使う</a:t>
            </a:r>
            <a:endParaRPr kumimoji="1" lang="ja-JP" altLang="en-US" sz="28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50193" y="2996952"/>
            <a:ext cx="216024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C00000"/>
                </a:solidFill>
                <a:latin typeface="+mj-ea"/>
                <a:ea typeface="+mj-ea"/>
              </a:rPr>
              <a:t>目移りする</a:t>
            </a:r>
            <a:endParaRPr kumimoji="1" lang="ja-JP" altLang="en-US" sz="28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26157" y="4509120"/>
            <a:ext cx="280831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C00000"/>
                </a:solidFill>
                <a:latin typeface="+mj-ea"/>
                <a:ea typeface="+mj-ea"/>
              </a:rPr>
              <a:t>わかりにくい</a:t>
            </a:r>
            <a:endParaRPr kumimoji="1" lang="ja-JP" altLang="en-US" sz="28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91478" y="5673442"/>
            <a:ext cx="73249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j-ea"/>
                <a:ea typeface="ＤＦ特太ゴシック体" pitchFamily="1" charset="-128"/>
              </a:rPr>
              <a:t>　最大４色くらいにしぼる</a:t>
            </a:r>
            <a:endParaRPr kumimoji="1" lang="ja-JP" altLang="en-US" sz="4000" dirty="0">
              <a:latin typeface="+mj-ea"/>
              <a:ea typeface="ＤＦ特太ゴシック体" pitchFamily="1" charset="-128"/>
            </a:endParaRPr>
          </a:p>
        </p:txBody>
      </p:sp>
      <p:cxnSp>
        <p:nvCxnSpPr>
          <p:cNvPr id="4" name="直線矢印コネクタ 3"/>
          <p:cNvCxnSpPr>
            <a:stCxn id="8" idx="2"/>
          </p:cNvCxnSpPr>
          <p:nvPr/>
        </p:nvCxnSpPr>
        <p:spPr>
          <a:xfrm>
            <a:off x="6830313" y="2008004"/>
            <a:ext cx="0" cy="84493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9" idx="2"/>
          </p:cNvCxnSpPr>
          <p:nvPr/>
        </p:nvCxnSpPr>
        <p:spPr>
          <a:xfrm>
            <a:off x="6830313" y="3520172"/>
            <a:ext cx="1" cy="84493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53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467544" y="5517232"/>
            <a:ext cx="797301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改善例｜見えない線をそろえる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6321" y="3284984"/>
            <a:ext cx="45317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●</a:t>
            </a:r>
            <a:r>
              <a:rPr lang="ja-JP" altLang="en-US" sz="2800" dirty="0" smtClean="0">
                <a:latin typeface="+mj-ea"/>
                <a:ea typeface="+mj-ea"/>
              </a:rPr>
              <a:t> 大切なのは、全体を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派手にすることではなく、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</a:t>
            </a:r>
            <a:r>
              <a:rPr lang="ja-JP" altLang="en-US" sz="2800" b="1" dirty="0" smtClean="0">
                <a:solidFill>
                  <a:srgbClr val="C87700"/>
                </a:solidFill>
                <a:latin typeface="+mj-ea"/>
                <a:ea typeface="+mj-ea"/>
              </a:rPr>
              <a:t>大事なところだけを</a:t>
            </a:r>
            <a:endParaRPr lang="en-US" altLang="ja-JP" sz="2800" b="1" dirty="0" smtClean="0">
              <a:solidFill>
                <a:srgbClr val="C87700"/>
              </a:solidFill>
              <a:latin typeface="+mj-ea"/>
              <a:ea typeface="+mj-ea"/>
            </a:endParaRPr>
          </a:p>
          <a:p>
            <a:r>
              <a:rPr lang="ja-JP" altLang="en-US" sz="2800" b="1" dirty="0">
                <a:solidFill>
                  <a:srgbClr val="C87700"/>
                </a:solidFill>
                <a:latin typeface="+mj-ea"/>
                <a:ea typeface="+mj-ea"/>
              </a:rPr>
              <a:t>　</a:t>
            </a:r>
            <a:r>
              <a:rPr lang="ja-JP" altLang="en-US" sz="2800" b="1" dirty="0" smtClean="0">
                <a:solidFill>
                  <a:srgbClr val="C87700"/>
                </a:solidFill>
                <a:latin typeface="+mj-ea"/>
                <a:ea typeface="+mj-ea"/>
              </a:rPr>
              <a:t>　目立たせること。</a:t>
            </a:r>
            <a:endParaRPr kumimoji="1" lang="ja-JP" altLang="en-US" sz="2800" b="1" dirty="0">
              <a:solidFill>
                <a:srgbClr val="C87700"/>
              </a:solidFill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1520" y="1412776"/>
            <a:ext cx="4824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●</a:t>
            </a:r>
            <a:r>
              <a:rPr lang="ja-JP" altLang="en-US" sz="2800" dirty="0" smtClean="0">
                <a:latin typeface="+mj-ea"/>
                <a:ea typeface="+mj-ea"/>
              </a:rPr>
              <a:t> カラフルに仕上げようと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　　すると、どこが大事なのか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わからなくなる。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1484784"/>
            <a:ext cx="322048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C00000"/>
                </a:solidFill>
                <a:latin typeface="+mj-ea"/>
                <a:ea typeface="+mj-ea"/>
              </a:rPr>
              <a:t>色をたくさん使う</a:t>
            </a:r>
            <a:endParaRPr kumimoji="1" lang="ja-JP" altLang="en-US" sz="28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20072" y="2996952"/>
            <a:ext cx="322048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C00000"/>
                </a:solidFill>
                <a:latin typeface="+mj-ea"/>
                <a:ea typeface="+mj-ea"/>
              </a:rPr>
              <a:t>目移りする</a:t>
            </a:r>
            <a:endParaRPr kumimoji="1" lang="ja-JP" altLang="en-US" sz="28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20072" y="4509120"/>
            <a:ext cx="322048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C00000"/>
                </a:solidFill>
                <a:latin typeface="+mj-ea"/>
                <a:ea typeface="+mj-ea"/>
              </a:rPr>
              <a:t>わかりにくい</a:t>
            </a:r>
            <a:endParaRPr kumimoji="1" lang="ja-JP" altLang="en-US" sz="28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91478" y="5673442"/>
            <a:ext cx="73249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j-ea"/>
                <a:ea typeface="ＤＦ特太ゴシック体" pitchFamily="1" charset="-128"/>
              </a:rPr>
              <a:t>　最大４色くらいにしぼる</a:t>
            </a:r>
            <a:endParaRPr kumimoji="1" lang="ja-JP" altLang="en-US" sz="4000" dirty="0">
              <a:latin typeface="+mj-ea"/>
              <a:ea typeface="ＤＦ特太ゴシック体" pitchFamily="1" charset="-128"/>
            </a:endParaRPr>
          </a:p>
        </p:txBody>
      </p:sp>
      <p:cxnSp>
        <p:nvCxnSpPr>
          <p:cNvPr id="4" name="直線矢印コネクタ 3"/>
          <p:cNvCxnSpPr>
            <a:stCxn id="8" idx="2"/>
          </p:cNvCxnSpPr>
          <p:nvPr/>
        </p:nvCxnSpPr>
        <p:spPr>
          <a:xfrm>
            <a:off x="6830313" y="2008004"/>
            <a:ext cx="0" cy="84493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9" idx="2"/>
          </p:cNvCxnSpPr>
          <p:nvPr/>
        </p:nvCxnSpPr>
        <p:spPr>
          <a:xfrm>
            <a:off x="6830313" y="3520172"/>
            <a:ext cx="1" cy="84493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76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467544" y="5517232"/>
            <a:ext cx="797301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rgbClr val="FFFF00"/>
                </a:solidFill>
                <a:latin typeface="+mj-ea"/>
                <a:ea typeface="+mj-ea"/>
              </a:rPr>
              <a:t>問題点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｜色を使いすぎて目移りする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6321" y="3284984"/>
            <a:ext cx="45317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●</a:t>
            </a:r>
            <a:r>
              <a:rPr lang="ja-JP" altLang="en-US" sz="2800" dirty="0" smtClean="0">
                <a:latin typeface="+mj-ea"/>
                <a:ea typeface="+mj-ea"/>
              </a:rPr>
              <a:t> 大切なのは、全体を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派手にすることではなく、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</a:t>
            </a:r>
            <a:r>
              <a:rPr lang="ja-JP" altLang="en-US" sz="2800" b="1" dirty="0" smtClean="0">
                <a:solidFill>
                  <a:srgbClr val="C87700"/>
                </a:solidFill>
                <a:latin typeface="+mj-ea"/>
                <a:ea typeface="+mj-ea"/>
              </a:rPr>
              <a:t>大事なところだけを</a:t>
            </a:r>
            <a:endParaRPr lang="en-US" altLang="ja-JP" sz="2800" b="1" dirty="0" smtClean="0">
              <a:solidFill>
                <a:srgbClr val="C87700"/>
              </a:solidFill>
              <a:latin typeface="+mj-ea"/>
              <a:ea typeface="+mj-ea"/>
            </a:endParaRPr>
          </a:p>
          <a:p>
            <a:r>
              <a:rPr lang="ja-JP" altLang="en-US" sz="2800" b="1" dirty="0">
                <a:solidFill>
                  <a:srgbClr val="C87700"/>
                </a:solidFill>
                <a:latin typeface="+mj-ea"/>
                <a:ea typeface="+mj-ea"/>
              </a:rPr>
              <a:t>　</a:t>
            </a:r>
            <a:r>
              <a:rPr lang="ja-JP" altLang="en-US" sz="2800" b="1" dirty="0" smtClean="0">
                <a:solidFill>
                  <a:srgbClr val="C87700"/>
                </a:solidFill>
                <a:latin typeface="+mj-ea"/>
                <a:ea typeface="+mj-ea"/>
              </a:rPr>
              <a:t>　目立たせること。</a:t>
            </a:r>
            <a:endParaRPr kumimoji="1" lang="ja-JP" altLang="en-US" sz="2800" b="1" dirty="0">
              <a:solidFill>
                <a:srgbClr val="C87700"/>
              </a:solidFill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1520" y="1412776"/>
            <a:ext cx="4824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●</a:t>
            </a:r>
            <a:r>
              <a:rPr lang="ja-JP" altLang="en-US" sz="2800" dirty="0" smtClean="0">
                <a:latin typeface="+mj-ea"/>
                <a:ea typeface="+mj-ea"/>
              </a:rPr>
              <a:t> カラフルに仕上げようと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　　すると、どこが大事なのか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わからなくなる。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1484784"/>
            <a:ext cx="322048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C00000"/>
                </a:solidFill>
                <a:latin typeface="+mj-ea"/>
                <a:ea typeface="+mj-ea"/>
              </a:rPr>
              <a:t>色をたくさん使う</a:t>
            </a:r>
            <a:endParaRPr kumimoji="1" lang="ja-JP" altLang="en-US" sz="28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20072" y="2996952"/>
            <a:ext cx="322048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C00000"/>
                </a:solidFill>
                <a:latin typeface="+mj-ea"/>
                <a:ea typeface="+mj-ea"/>
              </a:rPr>
              <a:t>目移りする</a:t>
            </a:r>
            <a:endParaRPr kumimoji="1" lang="ja-JP" altLang="en-US" sz="28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20072" y="4509120"/>
            <a:ext cx="322048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C00000"/>
                </a:solidFill>
                <a:latin typeface="+mj-ea"/>
                <a:ea typeface="+mj-ea"/>
              </a:rPr>
              <a:t>わかりにくい</a:t>
            </a:r>
            <a:endParaRPr kumimoji="1" lang="ja-JP" altLang="en-US" sz="28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91478" y="5673442"/>
            <a:ext cx="73249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j-ea"/>
                <a:ea typeface="ＤＦ特太ゴシック体" pitchFamily="1" charset="-128"/>
              </a:rPr>
              <a:t>　最大４色くらいにしぼる</a:t>
            </a:r>
            <a:endParaRPr kumimoji="1" lang="ja-JP" altLang="en-US" sz="4000" dirty="0">
              <a:latin typeface="+mj-ea"/>
              <a:ea typeface="ＤＦ特太ゴシック体" pitchFamily="1" charset="-128"/>
            </a:endParaRPr>
          </a:p>
        </p:txBody>
      </p:sp>
      <p:cxnSp>
        <p:nvCxnSpPr>
          <p:cNvPr id="4" name="直線矢印コネクタ 3"/>
          <p:cNvCxnSpPr>
            <a:stCxn id="8" idx="2"/>
          </p:cNvCxnSpPr>
          <p:nvPr/>
        </p:nvCxnSpPr>
        <p:spPr>
          <a:xfrm>
            <a:off x="6830313" y="2008004"/>
            <a:ext cx="0" cy="84493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9" idx="2"/>
          </p:cNvCxnSpPr>
          <p:nvPr/>
        </p:nvCxnSpPr>
        <p:spPr>
          <a:xfrm>
            <a:off x="6830313" y="3520172"/>
            <a:ext cx="1" cy="84493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951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467544" y="5517232"/>
            <a:ext cx="7973010" cy="1008112"/>
          </a:xfrm>
          <a:prstGeom prst="round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改善例｜色数を減らす・類似色でまとめる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6321" y="3284984"/>
            <a:ext cx="45317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●</a:t>
            </a:r>
            <a:r>
              <a:rPr lang="ja-JP" altLang="en-US" sz="2800" dirty="0" smtClean="0">
                <a:latin typeface="+mj-ea"/>
                <a:ea typeface="+mj-ea"/>
              </a:rPr>
              <a:t> 大切なのは、全体を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派手にすることではなく、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</a:t>
            </a:r>
            <a:r>
              <a:rPr lang="ja-JP" altLang="en-US" sz="2800" b="1" dirty="0" smtClean="0">
                <a:solidFill>
                  <a:srgbClr val="C00000"/>
                </a:solidFill>
                <a:latin typeface="+mj-ea"/>
                <a:ea typeface="+mj-ea"/>
              </a:rPr>
              <a:t>大事なところだけを</a:t>
            </a:r>
            <a:endParaRPr lang="en-US" altLang="ja-JP" sz="28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r>
              <a:rPr lang="ja-JP" altLang="en-US" sz="2800" b="1" dirty="0">
                <a:solidFill>
                  <a:srgbClr val="C00000"/>
                </a:solidFill>
                <a:latin typeface="+mj-ea"/>
                <a:ea typeface="+mj-ea"/>
              </a:rPr>
              <a:t>　</a:t>
            </a:r>
            <a:r>
              <a:rPr lang="ja-JP" altLang="en-US" sz="2800" b="1" dirty="0" smtClean="0">
                <a:solidFill>
                  <a:srgbClr val="C00000"/>
                </a:solidFill>
                <a:latin typeface="+mj-ea"/>
                <a:ea typeface="+mj-ea"/>
              </a:rPr>
              <a:t>　目立たせること。</a:t>
            </a:r>
            <a:endParaRPr kumimoji="1" lang="ja-JP" altLang="en-US" sz="28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1520" y="1412776"/>
            <a:ext cx="4824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●</a:t>
            </a:r>
            <a:r>
              <a:rPr lang="ja-JP" altLang="en-US" sz="2800" dirty="0" smtClean="0">
                <a:latin typeface="+mj-ea"/>
                <a:ea typeface="+mj-ea"/>
              </a:rPr>
              <a:t> カラフルに仕上げようと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　　すると、どこが大事なのか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ja-JP" altLang="en-US" sz="2800" dirty="0" smtClean="0">
                <a:latin typeface="+mj-ea"/>
                <a:ea typeface="+mj-ea"/>
              </a:rPr>
              <a:t>　わからなくなる。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1484784"/>
            <a:ext cx="3220482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latin typeface="+mj-ea"/>
                <a:ea typeface="+mj-ea"/>
              </a:rPr>
              <a:t>色をたくさん使う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20072" y="2996952"/>
            <a:ext cx="3220482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latin typeface="+mj-ea"/>
                <a:ea typeface="+mj-ea"/>
              </a:rPr>
              <a:t>目移りする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20072" y="4509120"/>
            <a:ext cx="3220482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latin typeface="+mj-ea"/>
                <a:ea typeface="+mj-ea"/>
              </a:rPr>
              <a:t>わかりにくい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91478" y="5673442"/>
            <a:ext cx="73249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j-ea"/>
                <a:ea typeface="ＤＦ特太ゴシック体" pitchFamily="1" charset="-128"/>
              </a:rPr>
              <a:t>　</a:t>
            </a:r>
            <a:r>
              <a:rPr lang="ja-JP" altLang="en-US" sz="4000" dirty="0" smtClean="0">
                <a:solidFill>
                  <a:srgbClr val="C00000"/>
                </a:solidFill>
                <a:latin typeface="+mj-ea"/>
                <a:ea typeface="ＤＦ特太ゴシック体" pitchFamily="1" charset="-128"/>
              </a:rPr>
              <a:t>最大４色くらいにしぼる</a:t>
            </a:r>
            <a:endParaRPr kumimoji="1" lang="ja-JP" altLang="en-US" sz="4000" dirty="0">
              <a:solidFill>
                <a:srgbClr val="C00000"/>
              </a:solidFill>
              <a:latin typeface="+mj-ea"/>
              <a:ea typeface="ＤＦ特太ゴシック体" pitchFamily="1" charset="-128"/>
            </a:endParaRPr>
          </a:p>
        </p:txBody>
      </p:sp>
      <p:cxnSp>
        <p:nvCxnSpPr>
          <p:cNvPr id="4" name="直線矢印コネクタ 3"/>
          <p:cNvCxnSpPr>
            <a:stCxn id="8" idx="2"/>
          </p:cNvCxnSpPr>
          <p:nvPr/>
        </p:nvCxnSpPr>
        <p:spPr>
          <a:xfrm>
            <a:off x="6830313" y="2008004"/>
            <a:ext cx="0" cy="844932"/>
          </a:xfrm>
          <a:prstGeom prst="straightConnector1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9" idx="2"/>
          </p:cNvCxnSpPr>
          <p:nvPr/>
        </p:nvCxnSpPr>
        <p:spPr>
          <a:xfrm>
            <a:off x="6830313" y="3520172"/>
            <a:ext cx="1" cy="844932"/>
          </a:xfrm>
          <a:prstGeom prst="straightConnector1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17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808" y="126876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犬タイプの人間の特徴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8631" y="17728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義理堅く、指示されたことをしっかりやる。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38631" y="225770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目上には弱く、目下には強い。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19046" y="276176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猫タイプ人間の特徴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326582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マイペースな性格で束縛を嫌う。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14808" y="37890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人に気を許すのに時間がかかる。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18" name="図 17" descr="C:\Users\noriko\AppData\Local\Microsoft\Windows\Temporary Internet Files\Content.IE5\BK49Q6ZT\MC900329580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013176"/>
            <a:ext cx="2232248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 descr="C:\Users\noriko\AppData\Local\Microsoft\Windows\Temporary Internet Files\Content.IE5\2ABWT51Z\MC900155529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013176"/>
            <a:ext cx="2560284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rgbClr val="FFFF00"/>
                </a:solidFill>
                <a:latin typeface="+mj-ea"/>
                <a:ea typeface="+mj-ea"/>
              </a:rPr>
              <a:t>問題点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｜目立つべきところが目立たない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1344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971600" y="2852936"/>
            <a:ext cx="7117180" cy="916332"/>
          </a:xfrm>
        </p:spPr>
        <p:txBody>
          <a:bodyPr/>
          <a:lstStyle/>
          <a:p>
            <a:pPr algn="ctr"/>
            <a:r>
              <a:rPr lang="ja-JP" altLang="en-US" dirty="0" smtClean="0"/>
              <a:t>スライド例４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166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rgbClr val="FFFF00"/>
                </a:solidFill>
                <a:latin typeface="+mj-ea"/>
                <a:ea typeface="+mj-ea"/>
              </a:rPr>
              <a:t>問題点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｜アニメーションの乱用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3527" y="1023119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+mj-ea"/>
                <a:ea typeface="+mj-ea"/>
              </a:rPr>
              <a:t>高校生　→　中学</a:t>
            </a:r>
            <a:r>
              <a:rPr lang="ja-JP" altLang="en-US" sz="2400" dirty="0" smtClean="0">
                <a:latin typeface="+mj-ea"/>
                <a:ea typeface="+mj-ea"/>
              </a:rPr>
              <a:t>とくらべて急にやることが増える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11006" y="1658962"/>
            <a:ext cx="3465693" cy="2532478"/>
            <a:chOff x="111006" y="1658962"/>
            <a:chExt cx="3465693" cy="2532478"/>
          </a:xfrm>
        </p:grpSpPr>
        <p:sp>
          <p:nvSpPr>
            <p:cNvPr id="4" name="爆発 2 3"/>
            <p:cNvSpPr/>
            <p:nvPr/>
          </p:nvSpPr>
          <p:spPr>
            <a:xfrm>
              <a:off x="111006" y="1658962"/>
              <a:ext cx="3465693" cy="2532478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975101" y="2426291"/>
              <a:ext cx="173750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latin typeface="+mj-ea"/>
                  <a:ea typeface="+mj-ea"/>
                </a:rPr>
                <a:t>週末課題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r>
                <a:rPr lang="ja-JP" altLang="en-US" sz="2400" dirty="0" smtClean="0">
                  <a:latin typeface="+mj-ea"/>
                  <a:ea typeface="+mj-ea"/>
                </a:rPr>
                <a:t>予習・復習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r>
                <a:rPr lang="ja-JP" altLang="en-US" sz="2400" dirty="0" smtClean="0">
                  <a:latin typeface="+mj-ea"/>
                  <a:ea typeface="+mj-ea"/>
                </a:rPr>
                <a:t>部活動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endParaRPr kumimoji="1" lang="ja-JP" altLang="en-US" sz="2400" dirty="0">
                <a:latin typeface="+mj-ea"/>
                <a:ea typeface="+mj-ea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4240875" y="1607200"/>
            <a:ext cx="2783442" cy="1683187"/>
            <a:chOff x="4240875" y="1607200"/>
            <a:chExt cx="2783442" cy="1683187"/>
          </a:xfrm>
        </p:grpSpPr>
        <p:sp>
          <p:nvSpPr>
            <p:cNvPr id="3" name="円/楕円 2"/>
            <p:cNvSpPr/>
            <p:nvPr/>
          </p:nvSpPr>
          <p:spPr>
            <a:xfrm>
              <a:off x="4240875" y="1607200"/>
              <a:ext cx="2783442" cy="16831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5148064" y="1634203"/>
              <a:ext cx="144016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latin typeface="+mj-ea"/>
                  <a:ea typeface="+mj-ea"/>
                </a:rPr>
                <a:t>ゲーム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r>
                <a:rPr lang="ja-JP" altLang="en-US" sz="2400" dirty="0" smtClean="0">
                  <a:latin typeface="+mj-ea"/>
                  <a:ea typeface="+mj-ea"/>
                </a:rPr>
                <a:t>メール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r>
                <a:rPr lang="ja-JP" altLang="en-US" sz="2400" dirty="0" smtClean="0">
                  <a:latin typeface="+mj-ea"/>
                  <a:ea typeface="+mj-ea"/>
                </a:rPr>
                <a:t>寝る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r>
                <a:rPr lang="ja-JP" altLang="en-US" sz="2400" dirty="0" smtClean="0">
                  <a:latin typeface="+mj-ea"/>
                  <a:ea typeface="+mj-ea"/>
                </a:rPr>
                <a:t>趣味</a:t>
              </a:r>
              <a:endParaRPr kumimoji="1" lang="ja-JP" altLang="en-US" sz="2400" dirty="0">
                <a:latin typeface="+mj-ea"/>
                <a:ea typeface="+mj-ea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6270092" y="3211121"/>
            <a:ext cx="25437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j-ea"/>
                <a:ea typeface="+mj-ea"/>
              </a:rPr>
              <a:t>やりたいこと</a:t>
            </a:r>
            <a:r>
              <a:rPr lang="ja-JP" altLang="en-US" sz="2000" dirty="0" smtClean="0">
                <a:latin typeface="+mj-ea"/>
                <a:ea typeface="+mj-ea"/>
              </a:rPr>
              <a:t>に</a:t>
            </a:r>
            <a:endParaRPr lang="en-US" altLang="ja-JP" sz="2000" dirty="0" smtClean="0">
              <a:latin typeface="+mj-ea"/>
              <a:ea typeface="+mj-ea"/>
            </a:endParaRPr>
          </a:p>
          <a:p>
            <a:r>
              <a:rPr lang="ja-JP" altLang="en-US" sz="2000" dirty="0" smtClean="0">
                <a:latin typeface="+mj-ea"/>
                <a:ea typeface="+mj-ea"/>
              </a:rPr>
              <a:t>時間</a:t>
            </a:r>
            <a:r>
              <a:rPr lang="ja-JP" altLang="en-US" sz="2000" dirty="0" smtClean="0">
                <a:latin typeface="+mj-ea"/>
                <a:ea typeface="+mj-ea"/>
              </a:rPr>
              <a:t>を</a:t>
            </a:r>
            <a:r>
              <a:rPr lang="ja-JP" altLang="en-US" sz="2000" dirty="0" smtClean="0">
                <a:latin typeface="+mj-ea"/>
                <a:ea typeface="+mj-ea"/>
              </a:rPr>
              <a:t>使ってしまい、</a:t>
            </a:r>
            <a:endParaRPr lang="en-US" altLang="ja-JP" sz="2000" dirty="0" smtClean="0">
              <a:latin typeface="+mj-ea"/>
              <a:ea typeface="+mj-ea"/>
            </a:endParaRPr>
          </a:p>
          <a:p>
            <a:r>
              <a:rPr lang="ja-JP" altLang="en-US" sz="2000" dirty="0" smtClean="0">
                <a:latin typeface="+mj-ea"/>
                <a:ea typeface="+mj-ea"/>
              </a:rPr>
              <a:t>やるべきこと</a:t>
            </a:r>
            <a:r>
              <a:rPr lang="ja-JP" altLang="en-US" sz="2000" dirty="0" smtClean="0">
                <a:latin typeface="+mj-ea"/>
                <a:ea typeface="+mj-ea"/>
              </a:rPr>
              <a:t>が</a:t>
            </a:r>
            <a:endParaRPr lang="en-US" altLang="ja-JP" sz="2000" dirty="0" smtClean="0">
              <a:latin typeface="+mj-ea"/>
              <a:ea typeface="+mj-ea"/>
            </a:endParaRPr>
          </a:p>
          <a:p>
            <a:r>
              <a:rPr lang="ja-JP" altLang="en-US" sz="2000" dirty="0" smtClean="0">
                <a:latin typeface="+mj-ea"/>
                <a:ea typeface="+mj-ea"/>
              </a:rPr>
              <a:t>間</a:t>
            </a:r>
            <a:r>
              <a:rPr lang="ja-JP" altLang="en-US" sz="2000" dirty="0" smtClean="0">
                <a:latin typeface="+mj-ea"/>
                <a:ea typeface="+mj-ea"/>
              </a:rPr>
              <a:t>に合わない</a:t>
            </a:r>
            <a:endParaRPr kumimoji="1" lang="ja-JP" altLang="en-US" sz="2000" dirty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22870" y="4575601"/>
            <a:ext cx="3240360" cy="461665"/>
          </a:xfrm>
          <a:prstGeom prst="rect">
            <a:avLst/>
          </a:prstGeom>
          <a:noFill/>
          <a:ln w="38100">
            <a:solidFill>
              <a:srgbClr val="FF090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+mj-ea"/>
                <a:ea typeface="+mj-ea"/>
              </a:rPr>
              <a:t>「無計画生活」の限界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1027" name="Picture 3" descr="C:\Users\FMV-S563BBZ\AppData\Local\Temp\Temporary Internet Files\Content.IE5\AUF2IKKK\MC9004462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920" y="1778219"/>
            <a:ext cx="2739911" cy="265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グループ化 10"/>
          <p:cNvGrpSpPr/>
          <p:nvPr/>
        </p:nvGrpSpPr>
        <p:grpSpPr>
          <a:xfrm>
            <a:off x="1092651" y="5037266"/>
            <a:ext cx="7309887" cy="1610789"/>
            <a:chOff x="1092651" y="5037266"/>
            <a:chExt cx="7309887" cy="1610789"/>
          </a:xfrm>
        </p:grpSpPr>
        <p:grpSp>
          <p:nvGrpSpPr>
            <p:cNvPr id="10" name="グループ化 9"/>
            <p:cNvGrpSpPr/>
            <p:nvPr/>
          </p:nvGrpSpPr>
          <p:grpSpPr>
            <a:xfrm>
              <a:off x="1092651" y="5037266"/>
              <a:ext cx="6912768" cy="1608287"/>
              <a:chOff x="1092651" y="5037266"/>
              <a:chExt cx="6912768" cy="1608287"/>
            </a:xfrm>
          </p:grpSpPr>
          <p:sp>
            <p:nvSpPr>
              <p:cNvPr id="18" name="テキスト ボックス 17"/>
              <p:cNvSpPr txBox="1"/>
              <p:nvPr/>
            </p:nvSpPr>
            <p:spPr>
              <a:xfrm>
                <a:off x="1092651" y="5445224"/>
                <a:ext cx="6912768" cy="1200329"/>
              </a:xfrm>
              <a:prstGeom prst="rect">
                <a:avLst/>
              </a:prstGeom>
              <a:noFill/>
              <a:ln w="38100">
                <a:solidFill>
                  <a:srgbClr val="FF0909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400" b="1" dirty="0" smtClean="0">
                    <a:latin typeface="+mj-ea"/>
                    <a:ea typeface="ＤＦ特太ゴシック体" pitchFamily="1" charset="-128"/>
                  </a:rPr>
                  <a:t>「計画的生活」のため工夫を</a:t>
                </a:r>
                <a:r>
                  <a:rPr lang="ja-JP" altLang="en-US" sz="2400" b="1" dirty="0" smtClean="0">
                    <a:latin typeface="+mj-ea"/>
                    <a:ea typeface="ＤＦ特太ゴシック体" pitchFamily="1" charset="-128"/>
                  </a:rPr>
                  <a:t>！</a:t>
                </a:r>
                <a:endParaRPr lang="en-US" altLang="ja-JP" sz="2400" b="1" dirty="0" smtClean="0">
                  <a:latin typeface="+mj-ea"/>
                  <a:ea typeface="ＤＦ特太ゴシック体" pitchFamily="1" charset="-128"/>
                </a:endParaRPr>
              </a:p>
              <a:p>
                <a:pPr algn="ctr"/>
                <a:r>
                  <a:rPr kumimoji="1" lang="ja-JP" altLang="en-US" sz="2400" b="1" dirty="0" smtClean="0">
                    <a:latin typeface="+mj-ea"/>
                    <a:ea typeface="ＤＦ特太ゴシック体" pitchFamily="1" charset="-128"/>
                  </a:rPr>
                  <a:t>計画表の作成</a:t>
                </a:r>
                <a:endParaRPr kumimoji="1" lang="en-US" altLang="ja-JP" sz="2400" b="1" dirty="0" smtClean="0">
                  <a:latin typeface="+mj-ea"/>
                  <a:ea typeface="ＤＦ特太ゴシック体" pitchFamily="1" charset="-128"/>
                </a:endParaRPr>
              </a:p>
              <a:p>
                <a:pPr algn="ctr"/>
                <a:r>
                  <a:rPr lang="ja-JP" altLang="en-US" sz="2400" b="1" dirty="0" smtClean="0">
                    <a:latin typeface="+mj-ea"/>
                    <a:ea typeface="ＤＦ特太ゴシック体" pitchFamily="1" charset="-128"/>
                  </a:rPr>
                  <a:t>ＴｏＤｏリストの作成</a:t>
                </a:r>
                <a:endParaRPr kumimoji="1" lang="ja-JP" altLang="en-US" sz="2400" b="1" dirty="0">
                  <a:latin typeface="+mj-ea"/>
                  <a:ea typeface="ＤＦ特太ゴシック体" pitchFamily="1" charset="-128"/>
                </a:endParaRPr>
              </a:p>
            </p:txBody>
          </p:sp>
          <p:cxnSp>
            <p:nvCxnSpPr>
              <p:cNvPr id="7" name="直線矢印コネクタ 6"/>
              <p:cNvCxnSpPr>
                <a:stCxn id="16" idx="2"/>
              </p:cNvCxnSpPr>
              <p:nvPr/>
            </p:nvCxnSpPr>
            <p:spPr>
              <a:xfrm>
                <a:off x="4443050" y="5037266"/>
                <a:ext cx="0" cy="407958"/>
              </a:xfrm>
              <a:prstGeom prst="straightConnector1">
                <a:avLst/>
              </a:prstGeom>
              <a:ln w="38100">
                <a:solidFill>
                  <a:srgbClr val="FF090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031" name="Picture 7" descr="C:\Users\FMV-S563BBZ\AppData\Local\Temp\Temporary Internet Files\Content.IE5\CX56WWG4\MM900234700[1].gif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4288" y="5505055"/>
              <a:ext cx="1238250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9665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5" grpId="0"/>
      <p:bldP spid="1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改善点｜全てのアニメを一度リセット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3527" y="1023119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+mj-ea"/>
                <a:ea typeface="+mj-ea"/>
              </a:rPr>
              <a:t>高校生　→　中学</a:t>
            </a:r>
            <a:r>
              <a:rPr lang="ja-JP" altLang="en-US" sz="2400" dirty="0" smtClean="0">
                <a:latin typeface="+mj-ea"/>
                <a:ea typeface="+mj-ea"/>
              </a:rPr>
              <a:t>とくらべて急にやることが増える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11006" y="1658962"/>
            <a:ext cx="3465693" cy="2532478"/>
            <a:chOff x="111006" y="1658962"/>
            <a:chExt cx="3465693" cy="2532478"/>
          </a:xfrm>
        </p:grpSpPr>
        <p:sp>
          <p:nvSpPr>
            <p:cNvPr id="4" name="爆発 2 3"/>
            <p:cNvSpPr/>
            <p:nvPr/>
          </p:nvSpPr>
          <p:spPr>
            <a:xfrm>
              <a:off x="111006" y="1658962"/>
              <a:ext cx="3465693" cy="2532478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975101" y="2426291"/>
              <a:ext cx="173750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latin typeface="+mj-ea"/>
                  <a:ea typeface="+mj-ea"/>
                </a:rPr>
                <a:t>週末課題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r>
                <a:rPr lang="ja-JP" altLang="en-US" sz="2400" dirty="0" smtClean="0">
                  <a:latin typeface="+mj-ea"/>
                  <a:ea typeface="+mj-ea"/>
                </a:rPr>
                <a:t>予習・復習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r>
                <a:rPr lang="ja-JP" altLang="en-US" sz="2400" dirty="0" smtClean="0">
                  <a:latin typeface="+mj-ea"/>
                  <a:ea typeface="+mj-ea"/>
                </a:rPr>
                <a:t>部活動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endParaRPr kumimoji="1" lang="ja-JP" altLang="en-US" sz="2400" dirty="0">
                <a:latin typeface="+mj-ea"/>
                <a:ea typeface="+mj-ea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4240875" y="1607200"/>
            <a:ext cx="2783442" cy="1683187"/>
            <a:chOff x="4240875" y="1607200"/>
            <a:chExt cx="2783442" cy="1683187"/>
          </a:xfrm>
        </p:grpSpPr>
        <p:sp>
          <p:nvSpPr>
            <p:cNvPr id="3" name="円/楕円 2"/>
            <p:cNvSpPr/>
            <p:nvPr/>
          </p:nvSpPr>
          <p:spPr>
            <a:xfrm>
              <a:off x="4240875" y="1607200"/>
              <a:ext cx="2783442" cy="16831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5148064" y="1634203"/>
              <a:ext cx="144016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latin typeface="+mj-ea"/>
                  <a:ea typeface="+mj-ea"/>
                </a:rPr>
                <a:t>ゲーム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r>
                <a:rPr lang="ja-JP" altLang="en-US" sz="2400" dirty="0" smtClean="0">
                  <a:latin typeface="+mj-ea"/>
                  <a:ea typeface="+mj-ea"/>
                </a:rPr>
                <a:t>メール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r>
                <a:rPr lang="ja-JP" altLang="en-US" sz="2400" dirty="0" smtClean="0">
                  <a:latin typeface="+mj-ea"/>
                  <a:ea typeface="+mj-ea"/>
                </a:rPr>
                <a:t>寝る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r>
                <a:rPr lang="ja-JP" altLang="en-US" sz="2400" dirty="0" smtClean="0">
                  <a:latin typeface="+mj-ea"/>
                  <a:ea typeface="+mj-ea"/>
                </a:rPr>
                <a:t>趣味</a:t>
              </a:r>
              <a:endParaRPr kumimoji="1" lang="ja-JP" altLang="en-US" sz="2400" dirty="0">
                <a:latin typeface="+mj-ea"/>
                <a:ea typeface="+mj-ea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6270092" y="3211121"/>
            <a:ext cx="25437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j-ea"/>
                <a:ea typeface="+mj-ea"/>
              </a:rPr>
              <a:t>やりたいこと</a:t>
            </a:r>
            <a:r>
              <a:rPr lang="ja-JP" altLang="en-US" sz="2000" dirty="0" smtClean="0">
                <a:latin typeface="+mj-ea"/>
                <a:ea typeface="+mj-ea"/>
              </a:rPr>
              <a:t>に</a:t>
            </a:r>
            <a:endParaRPr lang="en-US" altLang="ja-JP" sz="2000" dirty="0" smtClean="0">
              <a:latin typeface="+mj-ea"/>
              <a:ea typeface="+mj-ea"/>
            </a:endParaRPr>
          </a:p>
          <a:p>
            <a:r>
              <a:rPr lang="ja-JP" altLang="en-US" sz="2000" dirty="0" smtClean="0">
                <a:latin typeface="+mj-ea"/>
                <a:ea typeface="+mj-ea"/>
              </a:rPr>
              <a:t>時間</a:t>
            </a:r>
            <a:r>
              <a:rPr lang="ja-JP" altLang="en-US" sz="2000" dirty="0" smtClean="0">
                <a:latin typeface="+mj-ea"/>
                <a:ea typeface="+mj-ea"/>
              </a:rPr>
              <a:t>を</a:t>
            </a:r>
            <a:r>
              <a:rPr lang="ja-JP" altLang="en-US" sz="2000" dirty="0" smtClean="0">
                <a:latin typeface="+mj-ea"/>
                <a:ea typeface="+mj-ea"/>
              </a:rPr>
              <a:t>使ってしまい、</a:t>
            </a:r>
            <a:endParaRPr lang="en-US" altLang="ja-JP" sz="2000" dirty="0" smtClean="0">
              <a:latin typeface="+mj-ea"/>
              <a:ea typeface="+mj-ea"/>
            </a:endParaRPr>
          </a:p>
          <a:p>
            <a:r>
              <a:rPr lang="ja-JP" altLang="en-US" sz="2000" dirty="0" smtClean="0">
                <a:latin typeface="+mj-ea"/>
                <a:ea typeface="+mj-ea"/>
              </a:rPr>
              <a:t>やるべきこと</a:t>
            </a:r>
            <a:r>
              <a:rPr lang="ja-JP" altLang="en-US" sz="2000" dirty="0" smtClean="0">
                <a:latin typeface="+mj-ea"/>
                <a:ea typeface="+mj-ea"/>
              </a:rPr>
              <a:t>が</a:t>
            </a:r>
            <a:endParaRPr lang="en-US" altLang="ja-JP" sz="2000" dirty="0" smtClean="0">
              <a:latin typeface="+mj-ea"/>
              <a:ea typeface="+mj-ea"/>
            </a:endParaRPr>
          </a:p>
          <a:p>
            <a:r>
              <a:rPr lang="ja-JP" altLang="en-US" sz="2000" dirty="0" smtClean="0">
                <a:latin typeface="+mj-ea"/>
                <a:ea typeface="+mj-ea"/>
              </a:rPr>
              <a:t>間</a:t>
            </a:r>
            <a:r>
              <a:rPr lang="ja-JP" altLang="en-US" sz="2000" dirty="0" smtClean="0">
                <a:latin typeface="+mj-ea"/>
                <a:ea typeface="+mj-ea"/>
              </a:rPr>
              <a:t>に合わない</a:t>
            </a:r>
            <a:endParaRPr kumimoji="1" lang="ja-JP" altLang="en-US" sz="2000" dirty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22870" y="4575601"/>
            <a:ext cx="3240360" cy="461665"/>
          </a:xfrm>
          <a:prstGeom prst="rect">
            <a:avLst/>
          </a:prstGeom>
          <a:noFill/>
          <a:ln w="38100">
            <a:solidFill>
              <a:srgbClr val="FF090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+mj-ea"/>
                <a:ea typeface="+mj-ea"/>
              </a:rPr>
              <a:t>「無計画生活」の限界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1027" name="Picture 3" descr="C:\Users\FMV-S563BBZ\AppData\Local\Temp\Temporary Internet Files\Content.IE5\AUF2IKKK\MC9004462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920" y="1778219"/>
            <a:ext cx="2739911" cy="265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グループ化 9"/>
          <p:cNvGrpSpPr/>
          <p:nvPr/>
        </p:nvGrpSpPr>
        <p:grpSpPr>
          <a:xfrm>
            <a:off x="1092651" y="5037266"/>
            <a:ext cx="6912768" cy="1608287"/>
            <a:chOff x="1092651" y="5037266"/>
            <a:chExt cx="6912768" cy="1608287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1092651" y="5445224"/>
              <a:ext cx="6912768" cy="1200329"/>
            </a:xfrm>
            <a:prstGeom prst="rect">
              <a:avLst/>
            </a:prstGeom>
            <a:noFill/>
            <a:ln w="38100">
              <a:solidFill>
                <a:srgbClr val="FF090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400" b="1" dirty="0" smtClean="0">
                  <a:latin typeface="+mj-ea"/>
                  <a:ea typeface="ＤＦ特太ゴシック体" pitchFamily="1" charset="-128"/>
                </a:rPr>
                <a:t>「計画的生活」のため工夫を</a:t>
              </a:r>
              <a:r>
                <a:rPr lang="ja-JP" altLang="en-US" sz="2400" b="1" dirty="0" smtClean="0">
                  <a:latin typeface="+mj-ea"/>
                  <a:ea typeface="ＤＦ特太ゴシック体" pitchFamily="1" charset="-128"/>
                </a:rPr>
                <a:t>！</a:t>
              </a:r>
              <a:endParaRPr lang="en-US" altLang="ja-JP" sz="2400" b="1" dirty="0" smtClean="0">
                <a:latin typeface="+mj-ea"/>
                <a:ea typeface="ＤＦ特太ゴシック体" pitchFamily="1" charset="-128"/>
              </a:endParaRPr>
            </a:p>
            <a:p>
              <a:pPr algn="ctr"/>
              <a:r>
                <a:rPr kumimoji="1" lang="ja-JP" altLang="en-US" sz="2400" b="1" dirty="0" smtClean="0">
                  <a:latin typeface="+mj-ea"/>
                  <a:ea typeface="ＤＦ特太ゴシック体" pitchFamily="1" charset="-128"/>
                </a:rPr>
                <a:t>計画表の作成</a:t>
              </a:r>
              <a:endParaRPr kumimoji="1" lang="en-US" altLang="ja-JP" sz="2400" b="1" dirty="0" smtClean="0">
                <a:latin typeface="+mj-ea"/>
                <a:ea typeface="ＤＦ特太ゴシック体" pitchFamily="1" charset="-128"/>
              </a:endParaRPr>
            </a:p>
            <a:p>
              <a:pPr algn="ctr"/>
              <a:r>
                <a:rPr lang="ja-JP" altLang="en-US" sz="2400" b="1" dirty="0" smtClean="0">
                  <a:latin typeface="+mj-ea"/>
                  <a:ea typeface="ＤＦ特太ゴシック体" pitchFamily="1" charset="-128"/>
                </a:rPr>
                <a:t>ＴｏＤｏリストの作成</a:t>
              </a:r>
              <a:endParaRPr kumimoji="1" lang="ja-JP" altLang="en-US" sz="2400" b="1" dirty="0">
                <a:latin typeface="+mj-ea"/>
                <a:ea typeface="ＤＦ特太ゴシック体" pitchFamily="1" charset="-128"/>
              </a:endParaRPr>
            </a:p>
          </p:txBody>
        </p:sp>
        <p:cxnSp>
          <p:nvCxnSpPr>
            <p:cNvPr id="7" name="直線矢印コネクタ 6"/>
            <p:cNvCxnSpPr>
              <a:stCxn id="16" idx="2"/>
            </p:cNvCxnSpPr>
            <p:nvPr/>
          </p:nvCxnSpPr>
          <p:spPr>
            <a:xfrm>
              <a:off x="4443050" y="5037266"/>
              <a:ext cx="0" cy="407958"/>
            </a:xfrm>
            <a:prstGeom prst="straightConnector1">
              <a:avLst/>
            </a:prstGeom>
            <a:ln w="38100">
              <a:solidFill>
                <a:srgbClr val="FF090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8440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rgbClr val="FFFF00"/>
                </a:solidFill>
                <a:latin typeface="+mj-ea"/>
                <a:ea typeface="+mj-ea"/>
              </a:rPr>
              <a:t>問題点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｜論理の流れがわかりにくい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3527" y="1023119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+mj-ea"/>
                <a:ea typeface="+mj-ea"/>
              </a:rPr>
              <a:t>高校生　→　中学</a:t>
            </a:r>
            <a:r>
              <a:rPr lang="ja-JP" altLang="en-US" sz="2400" dirty="0" smtClean="0">
                <a:latin typeface="+mj-ea"/>
                <a:ea typeface="+mj-ea"/>
              </a:rPr>
              <a:t>とくらべて急にやることが増える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11006" y="1658962"/>
            <a:ext cx="3465693" cy="2532478"/>
            <a:chOff x="111006" y="1658962"/>
            <a:chExt cx="3465693" cy="2532478"/>
          </a:xfrm>
        </p:grpSpPr>
        <p:sp>
          <p:nvSpPr>
            <p:cNvPr id="4" name="爆発 2 3"/>
            <p:cNvSpPr/>
            <p:nvPr/>
          </p:nvSpPr>
          <p:spPr>
            <a:xfrm>
              <a:off x="111006" y="1658962"/>
              <a:ext cx="3465693" cy="2532478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975101" y="2426291"/>
              <a:ext cx="173750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latin typeface="+mj-ea"/>
                  <a:ea typeface="+mj-ea"/>
                </a:rPr>
                <a:t>週末課題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r>
                <a:rPr lang="ja-JP" altLang="en-US" sz="2400" dirty="0" smtClean="0">
                  <a:latin typeface="+mj-ea"/>
                  <a:ea typeface="+mj-ea"/>
                </a:rPr>
                <a:t>予習・復習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r>
                <a:rPr lang="ja-JP" altLang="en-US" sz="2400" dirty="0" smtClean="0">
                  <a:latin typeface="+mj-ea"/>
                  <a:ea typeface="+mj-ea"/>
                </a:rPr>
                <a:t>部活動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endParaRPr kumimoji="1" lang="ja-JP" altLang="en-US" sz="2400" dirty="0">
                <a:latin typeface="+mj-ea"/>
                <a:ea typeface="+mj-ea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4240875" y="1607200"/>
            <a:ext cx="2783442" cy="1683187"/>
            <a:chOff x="4240875" y="1607200"/>
            <a:chExt cx="2783442" cy="1683187"/>
          </a:xfrm>
        </p:grpSpPr>
        <p:sp>
          <p:nvSpPr>
            <p:cNvPr id="3" name="円/楕円 2"/>
            <p:cNvSpPr/>
            <p:nvPr/>
          </p:nvSpPr>
          <p:spPr>
            <a:xfrm>
              <a:off x="4240875" y="1607200"/>
              <a:ext cx="2783442" cy="16831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5148064" y="1634203"/>
              <a:ext cx="144016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latin typeface="+mj-ea"/>
                  <a:ea typeface="+mj-ea"/>
                </a:rPr>
                <a:t>ゲーム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r>
                <a:rPr lang="ja-JP" altLang="en-US" sz="2400" dirty="0" smtClean="0">
                  <a:latin typeface="+mj-ea"/>
                  <a:ea typeface="+mj-ea"/>
                </a:rPr>
                <a:t>メール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r>
                <a:rPr lang="ja-JP" altLang="en-US" sz="2400" dirty="0" smtClean="0">
                  <a:latin typeface="+mj-ea"/>
                  <a:ea typeface="+mj-ea"/>
                </a:rPr>
                <a:t>寝る</a:t>
              </a:r>
              <a:endParaRPr lang="en-US" altLang="ja-JP" sz="2400" dirty="0" smtClean="0">
                <a:latin typeface="+mj-ea"/>
                <a:ea typeface="+mj-ea"/>
              </a:endParaRPr>
            </a:p>
            <a:p>
              <a:r>
                <a:rPr lang="ja-JP" altLang="en-US" sz="2400" dirty="0" smtClean="0">
                  <a:latin typeface="+mj-ea"/>
                  <a:ea typeface="+mj-ea"/>
                </a:rPr>
                <a:t>趣味</a:t>
              </a:r>
              <a:endParaRPr kumimoji="1" lang="ja-JP" altLang="en-US" sz="2400" dirty="0">
                <a:latin typeface="+mj-ea"/>
                <a:ea typeface="+mj-ea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6270092" y="3211121"/>
            <a:ext cx="25437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j-ea"/>
                <a:ea typeface="+mj-ea"/>
              </a:rPr>
              <a:t>やりたいこと</a:t>
            </a:r>
            <a:r>
              <a:rPr lang="ja-JP" altLang="en-US" sz="2000" dirty="0" smtClean="0">
                <a:latin typeface="+mj-ea"/>
                <a:ea typeface="+mj-ea"/>
              </a:rPr>
              <a:t>に</a:t>
            </a:r>
            <a:endParaRPr lang="en-US" altLang="ja-JP" sz="2000" dirty="0" smtClean="0">
              <a:latin typeface="+mj-ea"/>
              <a:ea typeface="+mj-ea"/>
            </a:endParaRPr>
          </a:p>
          <a:p>
            <a:r>
              <a:rPr lang="ja-JP" altLang="en-US" sz="2000" dirty="0" smtClean="0">
                <a:latin typeface="+mj-ea"/>
                <a:ea typeface="+mj-ea"/>
              </a:rPr>
              <a:t>時間</a:t>
            </a:r>
            <a:r>
              <a:rPr lang="ja-JP" altLang="en-US" sz="2000" dirty="0" smtClean="0">
                <a:latin typeface="+mj-ea"/>
                <a:ea typeface="+mj-ea"/>
              </a:rPr>
              <a:t>を</a:t>
            </a:r>
            <a:r>
              <a:rPr lang="ja-JP" altLang="en-US" sz="2000" dirty="0" smtClean="0">
                <a:latin typeface="+mj-ea"/>
                <a:ea typeface="+mj-ea"/>
              </a:rPr>
              <a:t>使ってしまい、</a:t>
            </a:r>
            <a:endParaRPr lang="en-US" altLang="ja-JP" sz="2000" dirty="0" smtClean="0">
              <a:latin typeface="+mj-ea"/>
              <a:ea typeface="+mj-ea"/>
            </a:endParaRPr>
          </a:p>
          <a:p>
            <a:r>
              <a:rPr lang="ja-JP" altLang="en-US" sz="2000" dirty="0" smtClean="0">
                <a:latin typeface="+mj-ea"/>
                <a:ea typeface="+mj-ea"/>
              </a:rPr>
              <a:t>やるべきこと</a:t>
            </a:r>
            <a:r>
              <a:rPr lang="ja-JP" altLang="en-US" sz="2000" dirty="0" smtClean="0">
                <a:latin typeface="+mj-ea"/>
                <a:ea typeface="+mj-ea"/>
              </a:rPr>
              <a:t>が</a:t>
            </a:r>
            <a:endParaRPr lang="en-US" altLang="ja-JP" sz="2000" dirty="0" smtClean="0">
              <a:latin typeface="+mj-ea"/>
              <a:ea typeface="+mj-ea"/>
            </a:endParaRPr>
          </a:p>
          <a:p>
            <a:r>
              <a:rPr lang="ja-JP" altLang="en-US" sz="2000" dirty="0" smtClean="0">
                <a:latin typeface="+mj-ea"/>
                <a:ea typeface="+mj-ea"/>
              </a:rPr>
              <a:t>間</a:t>
            </a:r>
            <a:r>
              <a:rPr lang="ja-JP" altLang="en-US" sz="2000" dirty="0" smtClean="0">
                <a:latin typeface="+mj-ea"/>
                <a:ea typeface="+mj-ea"/>
              </a:rPr>
              <a:t>に合わない</a:t>
            </a:r>
            <a:endParaRPr kumimoji="1" lang="ja-JP" altLang="en-US" sz="2000" dirty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22870" y="4575601"/>
            <a:ext cx="3240360" cy="461665"/>
          </a:xfrm>
          <a:prstGeom prst="rect">
            <a:avLst/>
          </a:prstGeom>
          <a:noFill/>
          <a:ln w="38100">
            <a:solidFill>
              <a:srgbClr val="FF090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+mj-ea"/>
                <a:ea typeface="+mj-ea"/>
              </a:rPr>
              <a:t>「無計画生活」の限界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1027" name="Picture 3" descr="C:\Users\FMV-S563BBZ\AppData\Local\Temp\Temporary Internet Files\Content.IE5\AUF2IKKK\MC9004462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920" y="1778219"/>
            <a:ext cx="2739911" cy="265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グループ化 9"/>
          <p:cNvGrpSpPr/>
          <p:nvPr/>
        </p:nvGrpSpPr>
        <p:grpSpPr>
          <a:xfrm>
            <a:off x="1092651" y="5037266"/>
            <a:ext cx="6912768" cy="1608287"/>
            <a:chOff x="1092651" y="5037266"/>
            <a:chExt cx="6912768" cy="1608287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1092651" y="5445224"/>
              <a:ext cx="6912768" cy="1200329"/>
            </a:xfrm>
            <a:prstGeom prst="rect">
              <a:avLst/>
            </a:prstGeom>
            <a:noFill/>
            <a:ln w="38100">
              <a:solidFill>
                <a:srgbClr val="FF090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400" b="1" dirty="0" smtClean="0">
                  <a:latin typeface="+mj-ea"/>
                  <a:ea typeface="ＤＦ特太ゴシック体" pitchFamily="1" charset="-128"/>
                </a:rPr>
                <a:t>「計画的生活」のため工夫を</a:t>
              </a:r>
              <a:r>
                <a:rPr lang="ja-JP" altLang="en-US" sz="2400" b="1" dirty="0" smtClean="0">
                  <a:latin typeface="+mj-ea"/>
                  <a:ea typeface="ＤＦ特太ゴシック体" pitchFamily="1" charset="-128"/>
                </a:rPr>
                <a:t>！</a:t>
              </a:r>
              <a:endParaRPr lang="en-US" altLang="ja-JP" sz="2400" b="1" dirty="0" smtClean="0">
                <a:latin typeface="+mj-ea"/>
                <a:ea typeface="ＤＦ特太ゴシック体" pitchFamily="1" charset="-128"/>
              </a:endParaRPr>
            </a:p>
            <a:p>
              <a:pPr algn="ctr"/>
              <a:r>
                <a:rPr kumimoji="1" lang="ja-JP" altLang="en-US" sz="2400" b="1" dirty="0" smtClean="0">
                  <a:latin typeface="+mj-ea"/>
                  <a:ea typeface="ＤＦ特太ゴシック体" pitchFamily="1" charset="-128"/>
                </a:rPr>
                <a:t>計画表の作成</a:t>
              </a:r>
              <a:endParaRPr kumimoji="1" lang="en-US" altLang="ja-JP" sz="2400" b="1" dirty="0" smtClean="0">
                <a:latin typeface="+mj-ea"/>
                <a:ea typeface="ＤＦ特太ゴシック体" pitchFamily="1" charset="-128"/>
              </a:endParaRPr>
            </a:p>
            <a:p>
              <a:pPr algn="ctr"/>
              <a:r>
                <a:rPr lang="ja-JP" altLang="en-US" sz="2400" b="1" dirty="0" smtClean="0">
                  <a:latin typeface="+mj-ea"/>
                  <a:ea typeface="ＤＦ特太ゴシック体" pitchFamily="1" charset="-128"/>
                </a:rPr>
                <a:t>ＴｏＤｏリストの作成</a:t>
              </a:r>
              <a:endParaRPr kumimoji="1" lang="ja-JP" altLang="en-US" sz="2400" b="1" dirty="0">
                <a:latin typeface="+mj-ea"/>
                <a:ea typeface="ＤＦ特太ゴシック体" pitchFamily="1" charset="-128"/>
              </a:endParaRPr>
            </a:p>
          </p:txBody>
        </p:sp>
        <p:cxnSp>
          <p:nvCxnSpPr>
            <p:cNvPr id="7" name="直線矢印コネクタ 6"/>
            <p:cNvCxnSpPr>
              <a:stCxn id="16" idx="2"/>
            </p:cNvCxnSpPr>
            <p:nvPr/>
          </p:nvCxnSpPr>
          <p:spPr>
            <a:xfrm>
              <a:off x="4443050" y="5037266"/>
              <a:ext cx="0" cy="407958"/>
            </a:xfrm>
            <a:prstGeom prst="straightConnector1">
              <a:avLst/>
            </a:prstGeom>
            <a:ln w="38100">
              <a:solidFill>
                <a:srgbClr val="FF090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024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改善例｜グループ化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1293" y="1052736"/>
            <a:ext cx="7297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高校</a:t>
            </a:r>
            <a:r>
              <a:rPr lang="en-US" altLang="ja-JP" sz="2800" dirty="0" smtClean="0">
                <a:latin typeface="+mj-ea"/>
                <a:ea typeface="ＤＦ特太ゴシック体" pitchFamily="1" charset="-128"/>
              </a:rPr>
              <a:t>…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中学と比べて急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にやることが増える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034299" y="2994416"/>
            <a:ext cx="2817621" cy="2090768"/>
            <a:chOff x="255022" y="1884648"/>
            <a:chExt cx="2817621" cy="2090768"/>
          </a:xfrm>
        </p:grpSpPr>
        <p:sp>
          <p:nvSpPr>
            <p:cNvPr id="4" name="爆発 2 3"/>
            <p:cNvSpPr/>
            <p:nvPr/>
          </p:nvSpPr>
          <p:spPr>
            <a:xfrm>
              <a:off x="255022" y="1884648"/>
              <a:ext cx="2817621" cy="2090768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975102" y="2426291"/>
              <a:ext cx="144947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週末課題</a:t>
              </a:r>
              <a:endParaRPr lang="en-US" altLang="ja-JP" sz="2000" dirty="0" smtClean="0">
                <a:latin typeface="+mj-ea"/>
                <a:ea typeface="+mj-ea"/>
              </a:endParaRPr>
            </a:p>
            <a:p>
              <a:r>
                <a:rPr lang="ja-JP" altLang="en-US" sz="2000" dirty="0" smtClean="0">
                  <a:latin typeface="+mj-ea"/>
                  <a:ea typeface="+mj-ea"/>
                </a:rPr>
                <a:t>予習・復習</a:t>
              </a:r>
              <a:endParaRPr lang="en-US" altLang="ja-JP" sz="2000" dirty="0" smtClean="0">
                <a:latin typeface="+mj-ea"/>
                <a:ea typeface="+mj-ea"/>
              </a:endParaRPr>
            </a:p>
            <a:p>
              <a:r>
                <a:rPr lang="ja-JP" altLang="en-US" sz="2000" dirty="0" smtClean="0">
                  <a:latin typeface="+mj-ea"/>
                  <a:ea typeface="+mj-ea"/>
                </a:rPr>
                <a:t>部活動</a:t>
              </a:r>
              <a:endParaRPr lang="en-US" altLang="ja-JP" sz="2000" dirty="0" smtClean="0">
                <a:latin typeface="+mj-ea"/>
                <a:ea typeface="+mj-ea"/>
              </a:endParaRPr>
            </a:p>
            <a:p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4452856" y="2852935"/>
            <a:ext cx="2403842" cy="1344843"/>
            <a:chOff x="4240876" y="1767843"/>
            <a:chExt cx="1944199" cy="1500118"/>
          </a:xfrm>
        </p:grpSpPr>
        <p:sp>
          <p:nvSpPr>
            <p:cNvPr id="3" name="円/楕円 2"/>
            <p:cNvSpPr/>
            <p:nvPr/>
          </p:nvSpPr>
          <p:spPr>
            <a:xfrm>
              <a:off x="4240876" y="1767843"/>
              <a:ext cx="1944199" cy="15001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4527777" y="2089132"/>
              <a:ext cx="1440160" cy="789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ゲーム・メール</a:t>
              </a:r>
              <a:endParaRPr lang="en-US" altLang="ja-JP" sz="2000" dirty="0" smtClean="0">
                <a:latin typeface="+mj-ea"/>
                <a:ea typeface="+mj-ea"/>
              </a:endParaRPr>
            </a:p>
            <a:p>
              <a:r>
                <a:rPr lang="ja-JP" altLang="en-US" sz="2000" dirty="0" smtClean="0">
                  <a:latin typeface="+mj-ea"/>
                  <a:ea typeface="+mj-ea"/>
                </a:rPr>
                <a:t>寝る・趣味</a:t>
              </a:r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6636791" y="3884855"/>
            <a:ext cx="25437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+mj-ea"/>
                <a:ea typeface="+mj-ea"/>
              </a:rPr>
              <a:t>やりたいこと</a:t>
            </a:r>
            <a:r>
              <a:rPr lang="ja-JP" altLang="en-US" dirty="0" smtClean="0">
                <a:latin typeface="+mj-ea"/>
                <a:ea typeface="+mj-ea"/>
              </a:rPr>
              <a:t>に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時間</a:t>
            </a:r>
            <a:r>
              <a:rPr lang="ja-JP" altLang="en-US" dirty="0" smtClean="0">
                <a:latin typeface="+mj-ea"/>
                <a:ea typeface="+mj-ea"/>
              </a:rPr>
              <a:t>を</a:t>
            </a:r>
            <a:r>
              <a:rPr lang="ja-JP" altLang="en-US" dirty="0" smtClean="0">
                <a:latin typeface="+mj-ea"/>
                <a:ea typeface="+mj-ea"/>
              </a:rPr>
              <a:t>使ってしまい、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やるべきこと</a:t>
            </a:r>
            <a:r>
              <a:rPr lang="ja-JP" altLang="en-US" dirty="0" smtClean="0">
                <a:latin typeface="+mj-ea"/>
                <a:ea typeface="+mj-ea"/>
              </a:rPr>
              <a:t>が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間</a:t>
            </a:r>
            <a:r>
              <a:rPr lang="ja-JP" altLang="en-US" dirty="0" smtClean="0">
                <a:latin typeface="+mj-ea"/>
                <a:ea typeface="+mj-ea"/>
              </a:rPr>
              <a:t>に合わない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67744" y="2226930"/>
            <a:ext cx="4241813" cy="553998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3000" dirty="0" smtClean="0">
                <a:latin typeface="+mj-ea"/>
                <a:ea typeface="ＤＦ特太ゴシック体" pitchFamily="1" charset="-128"/>
              </a:rPr>
              <a:t>「無計画生活」の限界</a:t>
            </a:r>
            <a:endParaRPr kumimoji="1" lang="ja-JP" altLang="en-US" sz="3000" dirty="0">
              <a:latin typeface="+mj-ea"/>
              <a:ea typeface="ＤＦ特太ゴシック体" pitchFamily="1" charset="-128"/>
            </a:endParaRPr>
          </a:p>
        </p:txBody>
      </p:sp>
      <p:pic>
        <p:nvPicPr>
          <p:cNvPr id="1027" name="Picture 3" descr="C:\Users\FMV-S563BBZ\AppData\Local\Temp\Temporary Internet Files\Content.IE5\AUF2IKKK\MC9004462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852936"/>
            <a:ext cx="2226064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827584" y="6341258"/>
            <a:ext cx="6912768" cy="4001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ＭＳ ゴシック" pitchFamily="49" charset="-128"/>
                <a:ea typeface="ＭＳ ゴシック" pitchFamily="49" charset="-128"/>
              </a:rPr>
              <a:t>計画表、Ｔ</a:t>
            </a:r>
            <a:r>
              <a:rPr lang="ja-JP" altLang="en-US" sz="2000" b="1" dirty="0" smtClean="0">
                <a:latin typeface="ＭＳ ゴシック" pitchFamily="49" charset="-128"/>
                <a:ea typeface="ＭＳ ゴシック" pitchFamily="49" charset="-128"/>
              </a:rPr>
              <a:t>ｏＤｏリスト</a:t>
            </a:r>
            <a:endParaRPr kumimoji="1" lang="ja-JP" altLang="en-US" sz="20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323527" y="2132856"/>
            <a:ext cx="8490286" cy="3096344"/>
          </a:xfrm>
          <a:prstGeom prst="roundRect">
            <a:avLst>
              <a:gd name="adj" fmla="val 7236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71600" y="5755322"/>
            <a:ext cx="6912768" cy="553998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>
                <a:latin typeface="+mj-ea"/>
                <a:ea typeface="ＤＦ特太ゴシック体" pitchFamily="1" charset="-128"/>
              </a:rPr>
              <a:t>「計画的生活」のため工夫を</a:t>
            </a:r>
            <a:r>
              <a:rPr lang="ja-JP" altLang="en-US" sz="3000" dirty="0" smtClean="0">
                <a:latin typeface="+mj-ea"/>
                <a:ea typeface="ＤＦ特太ゴシック体" pitchFamily="1" charset="-128"/>
              </a:rPr>
              <a:t>！</a:t>
            </a:r>
            <a:endParaRPr lang="en-US" altLang="ja-JP" sz="3000" dirty="0" smtClean="0">
              <a:latin typeface="+mj-ea"/>
              <a:ea typeface="ＤＦ特太ゴシック体" pitchFamily="1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26857" y="5651275"/>
            <a:ext cx="8490286" cy="1090094"/>
          </a:xfrm>
          <a:prstGeom prst="roundRect">
            <a:avLst>
              <a:gd name="adj" fmla="val 20852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>
            <a:off x="3995936" y="5229200"/>
            <a:ext cx="1008112" cy="432048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323527" y="998438"/>
            <a:ext cx="8490286" cy="702370"/>
          </a:xfrm>
          <a:prstGeom prst="roundRect">
            <a:avLst>
              <a:gd name="adj" fmla="val 30649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下矢印 25"/>
          <p:cNvSpPr/>
          <p:nvPr/>
        </p:nvSpPr>
        <p:spPr>
          <a:xfrm>
            <a:off x="4064614" y="1700808"/>
            <a:ext cx="1008112" cy="432048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22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>
                <a:solidFill>
                  <a:srgbClr val="FFFF00"/>
                </a:solidFill>
                <a:latin typeface="+mj-ea"/>
              </a:rPr>
              <a:t>問題点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｜</a:t>
            </a:r>
            <a:r>
              <a:rPr lang="ja-JP" altLang="en-US" sz="3600" dirty="0">
                <a:solidFill>
                  <a:schemeClr val="bg1"/>
                </a:solidFill>
                <a:latin typeface="+mj-ea"/>
              </a:rPr>
              <a:t>文字が多い・図形の意図が不明確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1293" y="1052736"/>
            <a:ext cx="7297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高校</a:t>
            </a:r>
            <a:r>
              <a:rPr lang="en-US" altLang="ja-JP" sz="2800" dirty="0" smtClean="0">
                <a:latin typeface="+mj-ea"/>
                <a:ea typeface="ＤＦ特太ゴシック体" pitchFamily="1" charset="-128"/>
              </a:rPr>
              <a:t>…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中学と比べて急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にやることが増える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034299" y="2994416"/>
            <a:ext cx="2817621" cy="2090768"/>
            <a:chOff x="255022" y="1884648"/>
            <a:chExt cx="2817621" cy="2090768"/>
          </a:xfrm>
        </p:grpSpPr>
        <p:sp>
          <p:nvSpPr>
            <p:cNvPr id="4" name="爆発 2 3"/>
            <p:cNvSpPr/>
            <p:nvPr/>
          </p:nvSpPr>
          <p:spPr>
            <a:xfrm>
              <a:off x="255022" y="1884648"/>
              <a:ext cx="2817621" cy="2090768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975102" y="2426291"/>
              <a:ext cx="144947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週末課題</a:t>
              </a:r>
              <a:endParaRPr lang="en-US" altLang="ja-JP" sz="2000" dirty="0" smtClean="0">
                <a:latin typeface="+mj-ea"/>
                <a:ea typeface="+mj-ea"/>
              </a:endParaRPr>
            </a:p>
            <a:p>
              <a:r>
                <a:rPr lang="ja-JP" altLang="en-US" sz="2000" dirty="0" smtClean="0">
                  <a:latin typeface="+mj-ea"/>
                  <a:ea typeface="+mj-ea"/>
                </a:rPr>
                <a:t>予習・復習</a:t>
              </a:r>
              <a:endParaRPr lang="en-US" altLang="ja-JP" sz="2000" dirty="0" smtClean="0">
                <a:latin typeface="+mj-ea"/>
                <a:ea typeface="+mj-ea"/>
              </a:endParaRPr>
            </a:p>
            <a:p>
              <a:r>
                <a:rPr lang="ja-JP" altLang="en-US" sz="2000" dirty="0" smtClean="0">
                  <a:latin typeface="+mj-ea"/>
                  <a:ea typeface="+mj-ea"/>
                </a:rPr>
                <a:t>部活動</a:t>
              </a:r>
              <a:endParaRPr lang="en-US" altLang="ja-JP" sz="2000" dirty="0" smtClean="0">
                <a:latin typeface="+mj-ea"/>
                <a:ea typeface="+mj-ea"/>
              </a:endParaRPr>
            </a:p>
            <a:p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4452856" y="2852935"/>
            <a:ext cx="2403842" cy="1344843"/>
            <a:chOff x="4240876" y="1767843"/>
            <a:chExt cx="1944199" cy="1500118"/>
          </a:xfrm>
        </p:grpSpPr>
        <p:sp>
          <p:nvSpPr>
            <p:cNvPr id="3" name="円/楕円 2"/>
            <p:cNvSpPr/>
            <p:nvPr/>
          </p:nvSpPr>
          <p:spPr>
            <a:xfrm>
              <a:off x="4240876" y="1767843"/>
              <a:ext cx="1944199" cy="15001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4527777" y="2089132"/>
              <a:ext cx="1440160" cy="789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ゲーム・メール</a:t>
              </a:r>
              <a:endParaRPr lang="en-US" altLang="ja-JP" sz="2000" dirty="0" smtClean="0">
                <a:latin typeface="+mj-ea"/>
                <a:ea typeface="+mj-ea"/>
              </a:endParaRPr>
            </a:p>
            <a:p>
              <a:r>
                <a:rPr lang="ja-JP" altLang="en-US" sz="2000" dirty="0" smtClean="0">
                  <a:latin typeface="+mj-ea"/>
                  <a:ea typeface="+mj-ea"/>
                </a:rPr>
                <a:t>寝る・趣味</a:t>
              </a:r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6636791" y="3884855"/>
            <a:ext cx="25437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+mj-ea"/>
                <a:ea typeface="+mj-ea"/>
              </a:rPr>
              <a:t>やりたいこと</a:t>
            </a:r>
            <a:r>
              <a:rPr lang="ja-JP" altLang="en-US" dirty="0" smtClean="0">
                <a:latin typeface="+mj-ea"/>
                <a:ea typeface="+mj-ea"/>
              </a:rPr>
              <a:t>に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時間</a:t>
            </a:r>
            <a:r>
              <a:rPr lang="ja-JP" altLang="en-US" dirty="0" smtClean="0">
                <a:latin typeface="+mj-ea"/>
                <a:ea typeface="+mj-ea"/>
              </a:rPr>
              <a:t>を</a:t>
            </a:r>
            <a:r>
              <a:rPr lang="ja-JP" altLang="en-US" dirty="0" smtClean="0">
                <a:latin typeface="+mj-ea"/>
                <a:ea typeface="+mj-ea"/>
              </a:rPr>
              <a:t>使ってしまい、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やるべきこと</a:t>
            </a:r>
            <a:r>
              <a:rPr lang="ja-JP" altLang="en-US" dirty="0" smtClean="0">
                <a:latin typeface="+mj-ea"/>
                <a:ea typeface="+mj-ea"/>
              </a:rPr>
              <a:t>が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間</a:t>
            </a:r>
            <a:r>
              <a:rPr lang="ja-JP" altLang="en-US" dirty="0" smtClean="0">
                <a:latin typeface="+mj-ea"/>
                <a:ea typeface="+mj-ea"/>
              </a:rPr>
              <a:t>に合わない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67744" y="2226930"/>
            <a:ext cx="4241813" cy="553998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3000" dirty="0" smtClean="0">
                <a:latin typeface="+mj-ea"/>
                <a:ea typeface="ＤＦ特太ゴシック体" pitchFamily="1" charset="-128"/>
              </a:rPr>
              <a:t>「無計画生活」の限界</a:t>
            </a:r>
            <a:endParaRPr kumimoji="1" lang="ja-JP" altLang="en-US" sz="3000" dirty="0">
              <a:latin typeface="+mj-ea"/>
              <a:ea typeface="ＤＦ特太ゴシック体" pitchFamily="1" charset="-128"/>
            </a:endParaRPr>
          </a:p>
        </p:txBody>
      </p:sp>
      <p:pic>
        <p:nvPicPr>
          <p:cNvPr id="1027" name="Picture 3" descr="C:\Users\FMV-S563BBZ\AppData\Local\Temp\Temporary Internet Files\Content.IE5\AUF2IKKK\MC9004462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852936"/>
            <a:ext cx="2226064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827584" y="6341258"/>
            <a:ext cx="6912768" cy="4001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ＭＳ ゴシック" pitchFamily="49" charset="-128"/>
                <a:ea typeface="ＭＳ ゴシック" pitchFamily="49" charset="-128"/>
              </a:rPr>
              <a:t>計画表、Ｔ</a:t>
            </a:r>
            <a:r>
              <a:rPr lang="ja-JP" altLang="en-US" sz="2000" b="1" dirty="0" smtClean="0">
                <a:latin typeface="ＭＳ ゴシック" pitchFamily="49" charset="-128"/>
                <a:ea typeface="ＭＳ ゴシック" pitchFamily="49" charset="-128"/>
              </a:rPr>
              <a:t>ｏＤｏリスト</a:t>
            </a:r>
            <a:endParaRPr kumimoji="1" lang="ja-JP" altLang="en-US" sz="20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323527" y="2132856"/>
            <a:ext cx="8490286" cy="3096344"/>
          </a:xfrm>
          <a:prstGeom prst="roundRect">
            <a:avLst>
              <a:gd name="adj" fmla="val 7236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71600" y="5755322"/>
            <a:ext cx="6912768" cy="553998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>
                <a:latin typeface="+mj-ea"/>
                <a:ea typeface="ＤＦ特太ゴシック体" pitchFamily="1" charset="-128"/>
              </a:rPr>
              <a:t>「計画的生活」のため工夫を</a:t>
            </a:r>
            <a:r>
              <a:rPr lang="ja-JP" altLang="en-US" sz="3000" dirty="0" smtClean="0">
                <a:latin typeface="+mj-ea"/>
                <a:ea typeface="ＤＦ特太ゴシック体" pitchFamily="1" charset="-128"/>
              </a:rPr>
              <a:t>！</a:t>
            </a:r>
            <a:endParaRPr lang="en-US" altLang="ja-JP" sz="3000" dirty="0" smtClean="0">
              <a:latin typeface="+mj-ea"/>
              <a:ea typeface="ＤＦ特太ゴシック体" pitchFamily="1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26857" y="5651275"/>
            <a:ext cx="8490286" cy="1090094"/>
          </a:xfrm>
          <a:prstGeom prst="roundRect">
            <a:avLst>
              <a:gd name="adj" fmla="val 20852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>
            <a:off x="3995936" y="5229200"/>
            <a:ext cx="1008112" cy="432048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323527" y="998438"/>
            <a:ext cx="8490286" cy="702370"/>
          </a:xfrm>
          <a:prstGeom prst="roundRect">
            <a:avLst>
              <a:gd name="adj" fmla="val 30649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下矢印 25"/>
          <p:cNvSpPr/>
          <p:nvPr/>
        </p:nvSpPr>
        <p:spPr>
          <a:xfrm>
            <a:off x="4064614" y="1700808"/>
            <a:ext cx="1008112" cy="432048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76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改善例｜</a:t>
            </a:r>
            <a:r>
              <a:rPr lang="ja-JP" altLang="en-US" sz="3600" dirty="0">
                <a:solidFill>
                  <a:schemeClr val="bg1"/>
                </a:solidFill>
                <a:latin typeface="+mj-ea"/>
              </a:rPr>
              <a:t>文字が多い・図形の意図が不明確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1293" y="1052736"/>
            <a:ext cx="7297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高校</a:t>
            </a:r>
            <a:r>
              <a:rPr lang="en-US" altLang="ja-JP" sz="2800" dirty="0" smtClean="0">
                <a:latin typeface="+mj-ea"/>
                <a:ea typeface="ＤＦ特太ゴシック体" pitchFamily="1" charset="-128"/>
              </a:rPr>
              <a:t>…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中学と比べて急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にやることが増える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67744" y="2226930"/>
            <a:ext cx="4241813" cy="52322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「無計画生活」の限界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27584" y="6341258"/>
            <a:ext cx="6912768" cy="4001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rgbClr val="C00000"/>
                </a:solidFill>
                <a:latin typeface="ＭＳ ゴシック" pitchFamily="49" charset="-128"/>
                <a:ea typeface="ＭＳ ゴシック" pitchFamily="49" charset="-128"/>
              </a:rPr>
              <a:t>計画表、Ｔ</a:t>
            </a:r>
            <a:r>
              <a:rPr lang="ja-JP" altLang="en-US" sz="2000" b="1" dirty="0" smtClean="0">
                <a:solidFill>
                  <a:srgbClr val="C00000"/>
                </a:solidFill>
                <a:latin typeface="ＭＳ ゴシック" pitchFamily="49" charset="-128"/>
                <a:ea typeface="ＭＳ ゴシック" pitchFamily="49" charset="-128"/>
              </a:rPr>
              <a:t>ｏＤｏリスト</a:t>
            </a:r>
            <a:endParaRPr kumimoji="1" lang="ja-JP" altLang="en-US" sz="2000" b="1" dirty="0">
              <a:solidFill>
                <a:srgbClr val="C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323527" y="2132856"/>
            <a:ext cx="8490286" cy="3096344"/>
          </a:xfrm>
          <a:prstGeom prst="roundRect">
            <a:avLst>
              <a:gd name="adj" fmla="val 7236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71600" y="5755322"/>
            <a:ext cx="6912768" cy="553998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>
                <a:latin typeface="+mj-ea"/>
                <a:ea typeface="ＤＦ特太ゴシック体" pitchFamily="1" charset="-128"/>
              </a:rPr>
              <a:t>「計画的生活」のため</a:t>
            </a:r>
            <a:r>
              <a:rPr lang="ja-JP" altLang="en-US" sz="3000" dirty="0" smtClean="0">
                <a:solidFill>
                  <a:srgbClr val="C00000"/>
                </a:solidFill>
                <a:latin typeface="+mj-ea"/>
                <a:ea typeface="ＤＦ特太ゴシック体" pitchFamily="1" charset="-128"/>
              </a:rPr>
              <a:t>工夫</a:t>
            </a:r>
            <a:r>
              <a:rPr lang="ja-JP" altLang="en-US" sz="3000" dirty="0" smtClean="0">
                <a:latin typeface="+mj-ea"/>
                <a:ea typeface="ＤＦ特太ゴシック体" pitchFamily="1" charset="-128"/>
              </a:rPr>
              <a:t>を</a:t>
            </a:r>
            <a:r>
              <a:rPr lang="ja-JP" altLang="en-US" sz="3000" dirty="0" smtClean="0">
                <a:latin typeface="+mj-ea"/>
                <a:ea typeface="ＤＦ特太ゴシック体" pitchFamily="1" charset="-128"/>
              </a:rPr>
              <a:t>！</a:t>
            </a:r>
            <a:endParaRPr lang="en-US" altLang="ja-JP" sz="3000" dirty="0" smtClean="0">
              <a:latin typeface="+mj-ea"/>
              <a:ea typeface="ＤＦ特太ゴシック体" pitchFamily="1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26857" y="5651275"/>
            <a:ext cx="8490286" cy="1090094"/>
          </a:xfrm>
          <a:prstGeom prst="roundRect">
            <a:avLst>
              <a:gd name="adj" fmla="val 20852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>
            <a:off x="3995936" y="5229200"/>
            <a:ext cx="1008112" cy="432048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323527" y="998438"/>
            <a:ext cx="8490286" cy="702370"/>
          </a:xfrm>
          <a:prstGeom prst="roundRect">
            <a:avLst>
              <a:gd name="adj" fmla="val 30649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下矢印 25"/>
          <p:cNvSpPr/>
          <p:nvPr/>
        </p:nvSpPr>
        <p:spPr>
          <a:xfrm>
            <a:off x="4064614" y="1700808"/>
            <a:ext cx="1008112" cy="432048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/>
          <p:cNvGrpSpPr/>
          <p:nvPr/>
        </p:nvGrpSpPr>
        <p:grpSpPr>
          <a:xfrm>
            <a:off x="1849597" y="2750150"/>
            <a:ext cx="1091308" cy="439140"/>
            <a:chOff x="1290042" y="1732746"/>
            <a:chExt cx="1091308" cy="439140"/>
          </a:xfrm>
        </p:grpSpPr>
        <p:sp>
          <p:nvSpPr>
            <p:cNvPr id="27" name="角丸四角形 26"/>
            <p:cNvSpPr/>
            <p:nvPr/>
          </p:nvSpPr>
          <p:spPr>
            <a:xfrm>
              <a:off x="1290042" y="1758945"/>
              <a:ext cx="1091308" cy="412941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1331640" y="1732746"/>
              <a:ext cx="9747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ゲーム</a:t>
              </a:r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pic>
        <p:nvPicPr>
          <p:cNvPr id="29" name="Picture 3" descr="C:\Users\FMV-S563BBZ\AppData\Local\Temp\Temporary Internet Files\Content.IE5\AUF2IKKK\MC9004462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992" y="2822290"/>
            <a:ext cx="1934016" cy="1876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" name="グループ化 29"/>
          <p:cNvGrpSpPr/>
          <p:nvPr/>
        </p:nvGrpSpPr>
        <p:grpSpPr>
          <a:xfrm>
            <a:off x="5887321" y="2662747"/>
            <a:ext cx="1651529" cy="403222"/>
            <a:chOff x="6401694" y="1732746"/>
            <a:chExt cx="1651529" cy="403222"/>
          </a:xfrm>
        </p:grpSpPr>
        <p:sp>
          <p:nvSpPr>
            <p:cNvPr id="31" name="角丸四角形 30"/>
            <p:cNvSpPr/>
            <p:nvPr/>
          </p:nvSpPr>
          <p:spPr>
            <a:xfrm>
              <a:off x="6401694" y="1735263"/>
              <a:ext cx="1651529" cy="400705"/>
            </a:xfrm>
            <a:prstGeom prst="roundRect">
              <a:avLst>
                <a:gd name="adj" fmla="val 50000"/>
              </a:avLst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6586158" y="1732746"/>
              <a:ext cx="14494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週末</a:t>
              </a:r>
              <a:r>
                <a:rPr lang="ja-JP" altLang="en-US" sz="2000" dirty="0" smtClean="0">
                  <a:latin typeface="+mj-ea"/>
                  <a:ea typeface="+mj-ea"/>
                </a:rPr>
                <a:t>課題</a:t>
              </a:r>
              <a:endParaRPr lang="en-US" altLang="ja-JP" sz="2000" dirty="0" smtClean="0">
                <a:latin typeface="+mj-ea"/>
                <a:ea typeface="+mj-ea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6465985" y="3604359"/>
            <a:ext cx="1058343" cy="400705"/>
            <a:chOff x="6722929" y="2219370"/>
            <a:chExt cx="1058343" cy="400705"/>
          </a:xfrm>
        </p:grpSpPr>
        <p:sp>
          <p:nvSpPr>
            <p:cNvPr id="34" name="角丸四角形 33"/>
            <p:cNvSpPr/>
            <p:nvPr/>
          </p:nvSpPr>
          <p:spPr>
            <a:xfrm>
              <a:off x="6722929" y="2219370"/>
              <a:ext cx="933435" cy="400705"/>
            </a:xfrm>
            <a:prstGeom prst="roundRect">
              <a:avLst>
                <a:gd name="adj" fmla="val 50000"/>
              </a:avLst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6840513" y="2219965"/>
              <a:ext cx="9407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予習</a:t>
              </a:r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6515744" y="3140968"/>
            <a:ext cx="1567053" cy="400705"/>
            <a:chOff x="6722930" y="2699618"/>
            <a:chExt cx="1567053" cy="400705"/>
          </a:xfrm>
        </p:grpSpPr>
        <p:sp>
          <p:nvSpPr>
            <p:cNvPr id="37" name="角丸四角形 36"/>
            <p:cNvSpPr/>
            <p:nvPr/>
          </p:nvSpPr>
          <p:spPr>
            <a:xfrm>
              <a:off x="6722930" y="2699618"/>
              <a:ext cx="933434" cy="400705"/>
            </a:xfrm>
            <a:prstGeom prst="roundRect">
              <a:avLst>
                <a:gd name="adj" fmla="val 50000"/>
              </a:avLst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6840513" y="2699618"/>
              <a:ext cx="14494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復習</a:t>
              </a:r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6156176" y="4077072"/>
            <a:ext cx="1584176" cy="406549"/>
            <a:chOff x="6588224" y="3172806"/>
            <a:chExt cx="1584176" cy="406549"/>
          </a:xfrm>
        </p:grpSpPr>
        <p:sp>
          <p:nvSpPr>
            <p:cNvPr id="40" name="角丸四角形 39"/>
            <p:cNvSpPr/>
            <p:nvPr/>
          </p:nvSpPr>
          <p:spPr>
            <a:xfrm>
              <a:off x="6588224" y="3172806"/>
              <a:ext cx="1193048" cy="400705"/>
            </a:xfrm>
            <a:prstGeom prst="roundRect">
              <a:avLst>
                <a:gd name="adj" fmla="val 50000"/>
              </a:avLst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6722930" y="3179245"/>
              <a:ext cx="14494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部活動</a:t>
              </a:r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1044948" y="3229541"/>
            <a:ext cx="1234048" cy="416914"/>
            <a:chOff x="1290042" y="2248376"/>
            <a:chExt cx="1234048" cy="416914"/>
          </a:xfrm>
        </p:grpSpPr>
        <p:sp>
          <p:nvSpPr>
            <p:cNvPr id="43" name="角丸四角形 42"/>
            <p:cNvSpPr/>
            <p:nvPr/>
          </p:nvSpPr>
          <p:spPr>
            <a:xfrm>
              <a:off x="1290042" y="2252349"/>
              <a:ext cx="1091308" cy="412941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1403648" y="2248376"/>
              <a:ext cx="11204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メール</a:t>
              </a:r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1176436" y="3719362"/>
            <a:ext cx="1091308" cy="414914"/>
            <a:chOff x="1290042" y="3212976"/>
            <a:chExt cx="1091308" cy="414914"/>
          </a:xfrm>
        </p:grpSpPr>
        <p:sp>
          <p:nvSpPr>
            <p:cNvPr id="46" name="角丸四角形 45"/>
            <p:cNvSpPr/>
            <p:nvPr/>
          </p:nvSpPr>
          <p:spPr>
            <a:xfrm>
              <a:off x="1290042" y="3214949"/>
              <a:ext cx="1091308" cy="412941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1509045" y="3212976"/>
              <a:ext cx="797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趣味</a:t>
              </a:r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1866106" y="4222005"/>
            <a:ext cx="1121718" cy="431131"/>
            <a:chOff x="1290042" y="2704377"/>
            <a:chExt cx="1121718" cy="431131"/>
          </a:xfrm>
        </p:grpSpPr>
        <p:sp>
          <p:nvSpPr>
            <p:cNvPr id="49" name="角丸四角形 48"/>
            <p:cNvSpPr/>
            <p:nvPr/>
          </p:nvSpPr>
          <p:spPr>
            <a:xfrm>
              <a:off x="1290042" y="2722567"/>
              <a:ext cx="1091308" cy="412941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1488897" y="2704377"/>
              <a:ext cx="9228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寝る</a:t>
              </a:r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sp>
        <p:nvSpPr>
          <p:cNvPr id="51" name="テキスト ボックス 50"/>
          <p:cNvSpPr txBox="1"/>
          <p:nvPr/>
        </p:nvSpPr>
        <p:spPr>
          <a:xfrm>
            <a:off x="1016279" y="4767989"/>
            <a:ext cx="7876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ＤＦ特太ゴシック体" pitchFamily="1" charset="-128"/>
              </a:rPr>
              <a:t>やりたいこと</a:t>
            </a:r>
            <a:r>
              <a:rPr lang="ja-JP" altLang="en-US" sz="2000" dirty="0" smtClean="0">
                <a:latin typeface="+mj-ea"/>
                <a:ea typeface="+mj-ea"/>
              </a:rPr>
              <a:t>に時間を使って、</a:t>
            </a:r>
            <a:r>
              <a:rPr lang="ja-JP" altLang="en-US" sz="2000" dirty="0" smtClean="0">
                <a:solidFill>
                  <a:srgbClr val="FF3FFF"/>
                </a:solidFill>
                <a:latin typeface="+mj-ea"/>
                <a:ea typeface="ＤＦ特太ゴシック体" pitchFamily="1" charset="-128"/>
              </a:rPr>
              <a:t>やるべきこと</a:t>
            </a:r>
            <a:r>
              <a:rPr lang="ja-JP" altLang="en-US" sz="2000" dirty="0" smtClean="0">
                <a:latin typeface="+mj-ea"/>
                <a:ea typeface="+mj-ea"/>
              </a:rPr>
              <a:t>が</a:t>
            </a:r>
            <a:r>
              <a:rPr lang="ja-JP" altLang="en-US" sz="2000" dirty="0" smtClean="0">
                <a:latin typeface="+mj-ea"/>
                <a:ea typeface="ＤＦ特太ゴシック体" pitchFamily="1" charset="-128"/>
              </a:rPr>
              <a:t>間に合わない</a:t>
            </a:r>
            <a:r>
              <a:rPr lang="ja-JP" altLang="en-US" sz="2000" dirty="0" smtClean="0">
                <a:latin typeface="+mj-ea"/>
                <a:ea typeface="+mj-ea"/>
              </a:rPr>
              <a:t>！</a:t>
            </a:r>
            <a:endParaRPr kumimoji="1" lang="ja-JP" altLang="en-US" sz="2000" dirty="0">
              <a:latin typeface="+mj-ea"/>
              <a:ea typeface="+mj-ea"/>
            </a:endParaRPr>
          </a:p>
        </p:txBody>
      </p:sp>
      <p:cxnSp>
        <p:nvCxnSpPr>
          <p:cNvPr id="10" name="直線矢印コネクタ 9"/>
          <p:cNvCxnSpPr>
            <a:stCxn id="32" idx="1"/>
          </p:cNvCxnSpPr>
          <p:nvPr/>
        </p:nvCxnSpPr>
        <p:spPr>
          <a:xfrm flipH="1">
            <a:off x="5004049" y="2862802"/>
            <a:ext cx="1067736" cy="275738"/>
          </a:xfrm>
          <a:prstGeom prst="straightConnector1">
            <a:avLst/>
          </a:prstGeom>
          <a:ln w="57150">
            <a:solidFill>
              <a:srgbClr val="FF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>
            <a:stCxn id="37" idx="1"/>
          </p:cNvCxnSpPr>
          <p:nvPr/>
        </p:nvCxnSpPr>
        <p:spPr>
          <a:xfrm flipH="1" flipV="1">
            <a:off x="5292081" y="3341023"/>
            <a:ext cx="1223663" cy="298"/>
          </a:xfrm>
          <a:prstGeom prst="straightConnector1">
            <a:avLst/>
          </a:prstGeom>
          <a:ln w="57150">
            <a:solidFill>
              <a:srgbClr val="FF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 flipH="1" flipV="1">
            <a:off x="5168310" y="3541078"/>
            <a:ext cx="1341248" cy="287617"/>
          </a:xfrm>
          <a:prstGeom prst="straightConnector1">
            <a:avLst/>
          </a:prstGeom>
          <a:ln w="57150">
            <a:solidFill>
              <a:srgbClr val="FF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>
            <a:stCxn id="41" idx="1"/>
          </p:cNvCxnSpPr>
          <p:nvPr/>
        </p:nvCxnSpPr>
        <p:spPr>
          <a:xfrm flipH="1" flipV="1">
            <a:off x="5072726" y="3805009"/>
            <a:ext cx="1218156" cy="478557"/>
          </a:xfrm>
          <a:prstGeom prst="straightConnector1">
            <a:avLst/>
          </a:prstGeom>
          <a:ln w="57150">
            <a:solidFill>
              <a:srgbClr val="FF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>
            <a:endCxn id="28" idx="3"/>
          </p:cNvCxnSpPr>
          <p:nvPr/>
        </p:nvCxnSpPr>
        <p:spPr>
          <a:xfrm flipH="1" flipV="1">
            <a:off x="2865918" y="2950205"/>
            <a:ext cx="1067736" cy="169523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 flipH="1">
            <a:off x="2136256" y="3429596"/>
            <a:ext cx="1643656" cy="10389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>
            <a:stCxn id="29" idx="1"/>
          </p:cNvCxnSpPr>
          <p:nvPr/>
        </p:nvCxnSpPr>
        <p:spPr>
          <a:xfrm flipH="1">
            <a:off x="2192757" y="3760704"/>
            <a:ext cx="1412235" cy="177490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flipH="1">
            <a:off x="2839775" y="4044287"/>
            <a:ext cx="765217" cy="416769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079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>
                <a:solidFill>
                  <a:srgbClr val="FFFF00"/>
                </a:solidFill>
                <a:latin typeface="+mj-ea"/>
              </a:rPr>
              <a:t>問題点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｜スライド内の情報量が多い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1293" y="1052736"/>
            <a:ext cx="7297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高校</a:t>
            </a:r>
            <a:r>
              <a:rPr lang="en-US" altLang="ja-JP" sz="2800" dirty="0" smtClean="0">
                <a:latin typeface="+mj-ea"/>
                <a:ea typeface="ＤＦ特太ゴシック体" pitchFamily="1" charset="-128"/>
              </a:rPr>
              <a:t>…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中学と比べて急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にやることが増える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67744" y="2226930"/>
            <a:ext cx="4241813" cy="52322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「無計画生活」の限界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27584" y="6341258"/>
            <a:ext cx="6912768" cy="4001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rgbClr val="C00000"/>
                </a:solidFill>
                <a:latin typeface="ＭＳ ゴシック" pitchFamily="49" charset="-128"/>
                <a:ea typeface="ＭＳ ゴシック" pitchFamily="49" charset="-128"/>
              </a:rPr>
              <a:t>計画表、Ｔ</a:t>
            </a:r>
            <a:r>
              <a:rPr lang="ja-JP" altLang="en-US" sz="2000" b="1" dirty="0" smtClean="0">
                <a:solidFill>
                  <a:srgbClr val="C00000"/>
                </a:solidFill>
                <a:latin typeface="ＭＳ ゴシック" pitchFamily="49" charset="-128"/>
                <a:ea typeface="ＭＳ ゴシック" pitchFamily="49" charset="-128"/>
              </a:rPr>
              <a:t>ｏＤｏリスト</a:t>
            </a:r>
            <a:endParaRPr kumimoji="1" lang="ja-JP" altLang="en-US" sz="2000" b="1" dirty="0">
              <a:solidFill>
                <a:srgbClr val="C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323527" y="2132856"/>
            <a:ext cx="8490286" cy="3096344"/>
          </a:xfrm>
          <a:prstGeom prst="roundRect">
            <a:avLst>
              <a:gd name="adj" fmla="val 7236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71600" y="5755322"/>
            <a:ext cx="6912768" cy="553998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>
                <a:latin typeface="+mj-ea"/>
                <a:ea typeface="ＤＦ特太ゴシック体" pitchFamily="1" charset="-128"/>
              </a:rPr>
              <a:t>「計画的生活」のため</a:t>
            </a:r>
            <a:r>
              <a:rPr lang="ja-JP" altLang="en-US" sz="3000" dirty="0" smtClean="0">
                <a:solidFill>
                  <a:srgbClr val="C00000"/>
                </a:solidFill>
                <a:latin typeface="+mj-ea"/>
                <a:ea typeface="ＤＦ特太ゴシック体" pitchFamily="1" charset="-128"/>
              </a:rPr>
              <a:t>工夫</a:t>
            </a:r>
            <a:r>
              <a:rPr lang="ja-JP" altLang="en-US" sz="3000" dirty="0" smtClean="0">
                <a:latin typeface="+mj-ea"/>
                <a:ea typeface="ＤＦ特太ゴシック体" pitchFamily="1" charset="-128"/>
              </a:rPr>
              <a:t>を</a:t>
            </a:r>
            <a:r>
              <a:rPr lang="ja-JP" altLang="en-US" sz="3000" dirty="0" smtClean="0">
                <a:latin typeface="+mj-ea"/>
                <a:ea typeface="ＤＦ特太ゴシック体" pitchFamily="1" charset="-128"/>
              </a:rPr>
              <a:t>！</a:t>
            </a:r>
            <a:endParaRPr lang="en-US" altLang="ja-JP" sz="3000" dirty="0" smtClean="0">
              <a:latin typeface="+mj-ea"/>
              <a:ea typeface="ＤＦ特太ゴシック体" pitchFamily="1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26857" y="5651275"/>
            <a:ext cx="8490286" cy="1090094"/>
          </a:xfrm>
          <a:prstGeom prst="roundRect">
            <a:avLst>
              <a:gd name="adj" fmla="val 20852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>
            <a:off x="3995936" y="5229200"/>
            <a:ext cx="1008112" cy="432048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323527" y="998438"/>
            <a:ext cx="8490286" cy="702370"/>
          </a:xfrm>
          <a:prstGeom prst="roundRect">
            <a:avLst>
              <a:gd name="adj" fmla="val 30649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下矢印 25"/>
          <p:cNvSpPr/>
          <p:nvPr/>
        </p:nvSpPr>
        <p:spPr>
          <a:xfrm>
            <a:off x="4064614" y="1700808"/>
            <a:ext cx="1008112" cy="432048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/>
          <p:cNvGrpSpPr/>
          <p:nvPr/>
        </p:nvGrpSpPr>
        <p:grpSpPr>
          <a:xfrm>
            <a:off x="1849597" y="2750150"/>
            <a:ext cx="1091308" cy="439140"/>
            <a:chOff x="1290042" y="1732746"/>
            <a:chExt cx="1091308" cy="439140"/>
          </a:xfrm>
        </p:grpSpPr>
        <p:sp>
          <p:nvSpPr>
            <p:cNvPr id="27" name="角丸四角形 26"/>
            <p:cNvSpPr/>
            <p:nvPr/>
          </p:nvSpPr>
          <p:spPr>
            <a:xfrm>
              <a:off x="1290042" y="1758945"/>
              <a:ext cx="1091308" cy="412941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1331640" y="1732746"/>
              <a:ext cx="9747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ゲーム</a:t>
              </a:r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pic>
        <p:nvPicPr>
          <p:cNvPr id="29" name="Picture 3" descr="C:\Users\FMV-S563BBZ\AppData\Local\Temp\Temporary Internet Files\Content.IE5\AUF2IKKK\MC9004462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992" y="2822290"/>
            <a:ext cx="1934016" cy="1876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" name="グループ化 29"/>
          <p:cNvGrpSpPr/>
          <p:nvPr/>
        </p:nvGrpSpPr>
        <p:grpSpPr>
          <a:xfrm>
            <a:off x="5887321" y="2662747"/>
            <a:ext cx="1651529" cy="403222"/>
            <a:chOff x="6401694" y="1732746"/>
            <a:chExt cx="1651529" cy="403222"/>
          </a:xfrm>
        </p:grpSpPr>
        <p:sp>
          <p:nvSpPr>
            <p:cNvPr id="31" name="角丸四角形 30"/>
            <p:cNvSpPr/>
            <p:nvPr/>
          </p:nvSpPr>
          <p:spPr>
            <a:xfrm>
              <a:off x="6401694" y="1735263"/>
              <a:ext cx="1651529" cy="400705"/>
            </a:xfrm>
            <a:prstGeom prst="roundRect">
              <a:avLst>
                <a:gd name="adj" fmla="val 50000"/>
              </a:avLst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6586158" y="1732746"/>
              <a:ext cx="14494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週末</a:t>
              </a:r>
              <a:r>
                <a:rPr lang="ja-JP" altLang="en-US" sz="2000" dirty="0" smtClean="0">
                  <a:latin typeface="+mj-ea"/>
                  <a:ea typeface="+mj-ea"/>
                </a:rPr>
                <a:t>課題</a:t>
              </a:r>
              <a:endParaRPr lang="en-US" altLang="ja-JP" sz="2000" dirty="0" smtClean="0">
                <a:latin typeface="+mj-ea"/>
                <a:ea typeface="+mj-ea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6465985" y="3604359"/>
            <a:ext cx="1058343" cy="400705"/>
            <a:chOff x="6722929" y="2219370"/>
            <a:chExt cx="1058343" cy="400705"/>
          </a:xfrm>
        </p:grpSpPr>
        <p:sp>
          <p:nvSpPr>
            <p:cNvPr id="34" name="角丸四角形 33"/>
            <p:cNvSpPr/>
            <p:nvPr/>
          </p:nvSpPr>
          <p:spPr>
            <a:xfrm>
              <a:off x="6722929" y="2219370"/>
              <a:ext cx="933435" cy="400705"/>
            </a:xfrm>
            <a:prstGeom prst="roundRect">
              <a:avLst>
                <a:gd name="adj" fmla="val 50000"/>
              </a:avLst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6840513" y="2219965"/>
              <a:ext cx="9407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予習</a:t>
              </a:r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6515744" y="3140968"/>
            <a:ext cx="1567053" cy="400705"/>
            <a:chOff x="6722930" y="2699618"/>
            <a:chExt cx="1567053" cy="400705"/>
          </a:xfrm>
        </p:grpSpPr>
        <p:sp>
          <p:nvSpPr>
            <p:cNvPr id="37" name="角丸四角形 36"/>
            <p:cNvSpPr/>
            <p:nvPr/>
          </p:nvSpPr>
          <p:spPr>
            <a:xfrm>
              <a:off x="6722930" y="2699618"/>
              <a:ext cx="933434" cy="400705"/>
            </a:xfrm>
            <a:prstGeom prst="roundRect">
              <a:avLst>
                <a:gd name="adj" fmla="val 50000"/>
              </a:avLst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6840513" y="2699618"/>
              <a:ext cx="14494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復習</a:t>
              </a:r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6156176" y="4077072"/>
            <a:ext cx="1584176" cy="406549"/>
            <a:chOff x="6588224" y="3172806"/>
            <a:chExt cx="1584176" cy="406549"/>
          </a:xfrm>
        </p:grpSpPr>
        <p:sp>
          <p:nvSpPr>
            <p:cNvPr id="40" name="角丸四角形 39"/>
            <p:cNvSpPr/>
            <p:nvPr/>
          </p:nvSpPr>
          <p:spPr>
            <a:xfrm>
              <a:off x="6588224" y="3172806"/>
              <a:ext cx="1193048" cy="400705"/>
            </a:xfrm>
            <a:prstGeom prst="roundRect">
              <a:avLst>
                <a:gd name="adj" fmla="val 50000"/>
              </a:avLst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6722930" y="3179245"/>
              <a:ext cx="14494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部活動</a:t>
              </a:r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1044948" y="3229541"/>
            <a:ext cx="1234048" cy="416914"/>
            <a:chOff x="1290042" y="2248376"/>
            <a:chExt cx="1234048" cy="416914"/>
          </a:xfrm>
        </p:grpSpPr>
        <p:sp>
          <p:nvSpPr>
            <p:cNvPr id="43" name="角丸四角形 42"/>
            <p:cNvSpPr/>
            <p:nvPr/>
          </p:nvSpPr>
          <p:spPr>
            <a:xfrm>
              <a:off x="1290042" y="2252349"/>
              <a:ext cx="1091308" cy="412941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1403648" y="2248376"/>
              <a:ext cx="11204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メール</a:t>
              </a:r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1176436" y="3719362"/>
            <a:ext cx="1091308" cy="414914"/>
            <a:chOff x="1290042" y="3212976"/>
            <a:chExt cx="1091308" cy="414914"/>
          </a:xfrm>
        </p:grpSpPr>
        <p:sp>
          <p:nvSpPr>
            <p:cNvPr id="46" name="角丸四角形 45"/>
            <p:cNvSpPr/>
            <p:nvPr/>
          </p:nvSpPr>
          <p:spPr>
            <a:xfrm>
              <a:off x="1290042" y="3214949"/>
              <a:ext cx="1091308" cy="412941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1509045" y="3212976"/>
              <a:ext cx="797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趣味</a:t>
              </a:r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1866106" y="4222005"/>
            <a:ext cx="1121718" cy="431131"/>
            <a:chOff x="1290042" y="2704377"/>
            <a:chExt cx="1121718" cy="431131"/>
          </a:xfrm>
        </p:grpSpPr>
        <p:sp>
          <p:nvSpPr>
            <p:cNvPr id="49" name="角丸四角形 48"/>
            <p:cNvSpPr/>
            <p:nvPr/>
          </p:nvSpPr>
          <p:spPr>
            <a:xfrm>
              <a:off x="1290042" y="2722567"/>
              <a:ext cx="1091308" cy="412941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1488897" y="2704377"/>
              <a:ext cx="9228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atin typeface="+mj-ea"/>
                  <a:ea typeface="+mj-ea"/>
                </a:rPr>
                <a:t>寝る</a:t>
              </a:r>
              <a:endParaRPr kumimoji="1" lang="ja-JP" altLang="en-US" sz="2000" dirty="0">
                <a:latin typeface="+mj-ea"/>
                <a:ea typeface="+mj-ea"/>
              </a:endParaRPr>
            </a:p>
          </p:txBody>
        </p:sp>
      </p:grpSp>
      <p:sp>
        <p:nvSpPr>
          <p:cNvPr id="51" name="テキスト ボックス 50"/>
          <p:cNvSpPr txBox="1"/>
          <p:nvPr/>
        </p:nvSpPr>
        <p:spPr>
          <a:xfrm>
            <a:off x="1016279" y="4767989"/>
            <a:ext cx="7876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ＤＦ特太ゴシック体" pitchFamily="1" charset="-128"/>
              </a:rPr>
              <a:t>やりたいこと</a:t>
            </a:r>
            <a:r>
              <a:rPr lang="ja-JP" altLang="en-US" sz="2000" dirty="0" smtClean="0">
                <a:latin typeface="+mj-ea"/>
                <a:ea typeface="+mj-ea"/>
              </a:rPr>
              <a:t>に時間を使って、</a:t>
            </a:r>
            <a:r>
              <a:rPr lang="ja-JP" altLang="en-US" sz="2000" dirty="0" smtClean="0">
                <a:solidFill>
                  <a:srgbClr val="FF3FFF"/>
                </a:solidFill>
                <a:latin typeface="+mj-ea"/>
                <a:ea typeface="ＤＦ特太ゴシック体" pitchFamily="1" charset="-128"/>
              </a:rPr>
              <a:t>やるべきこと</a:t>
            </a:r>
            <a:r>
              <a:rPr lang="ja-JP" altLang="en-US" sz="2000" dirty="0" smtClean="0">
                <a:latin typeface="+mj-ea"/>
                <a:ea typeface="+mj-ea"/>
              </a:rPr>
              <a:t>が</a:t>
            </a:r>
            <a:r>
              <a:rPr lang="ja-JP" altLang="en-US" sz="2000" dirty="0" smtClean="0">
                <a:latin typeface="+mj-ea"/>
                <a:ea typeface="ＤＦ特太ゴシック体" pitchFamily="1" charset="-128"/>
              </a:rPr>
              <a:t>間に合わない</a:t>
            </a:r>
            <a:r>
              <a:rPr lang="ja-JP" altLang="en-US" sz="2000" dirty="0" smtClean="0">
                <a:latin typeface="+mj-ea"/>
                <a:ea typeface="+mj-ea"/>
              </a:rPr>
              <a:t>！</a:t>
            </a:r>
            <a:endParaRPr kumimoji="1" lang="ja-JP" altLang="en-US" sz="2000" dirty="0">
              <a:latin typeface="+mj-ea"/>
              <a:ea typeface="+mj-ea"/>
            </a:endParaRPr>
          </a:p>
        </p:txBody>
      </p:sp>
      <p:cxnSp>
        <p:nvCxnSpPr>
          <p:cNvPr id="10" name="直線矢印コネクタ 9"/>
          <p:cNvCxnSpPr>
            <a:stCxn id="32" idx="1"/>
          </p:cNvCxnSpPr>
          <p:nvPr/>
        </p:nvCxnSpPr>
        <p:spPr>
          <a:xfrm flipH="1">
            <a:off x="5004049" y="2862802"/>
            <a:ext cx="1067736" cy="275738"/>
          </a:xfrm>
          <a:prstGeom prst="straightConnector1">
            <a:avLst/>
          </a:prstGeom>
          <a:ln w="57150">
            <a:solidFill>
              <a:srgbClr val="FF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>
            <a:stCxn id="37" idx="1"/>
          </p:cNvCxnSpPr>
          <p:nvPr/>
        </p:nvCxnSpPr>
        <p:spPr>
          <a:xfrm flipH="1" flipV="1">
            <a:off x="5292081" y="3341023"/>
            <a:ext cx="1223663" cy="298"/>
          </a:xfrm>
          <a:prstGeom prst="straightConnector1">
            <a:avLst/>
          </a:prstGeom>
          <a:ln w="57150">
            <a:solidFill>
              <a:srgbClr val="FF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 flipH="1" flipV="1">
            <a:off x="5168310" y="3541078"/>
            <a:ext cx="1341248" cy="287617"/>
          </a:xfrm>
          <a:prstGeom prst="straightConnector1">
            <a:avLst/>
          </a:prstGeom>
          <a:ln w="57150">
            <a:solidFill>
              <a:srgbClr val="FF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>
            <a:stCxn id="41" idx="1"/>
          </p:cNvCxnSpPr>
          <p:nvPr/>
        </p:nvCxnSpPr>
        <p:spPr>
          <a:xfrm flipH="1" flipV="1">
            <a:off x="5072726" y="3805009"/>
            <a:ext cx="1218156" cy="478557"/>
          </a:xfrm>
          <a:prstGeom prst="straightConnector1">
            <a:avLst/>
          </a:prstGeom>
          <a:ln w="57150">
            <a:solidFill>
              <a:srgbClr val="FF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>
            <a:endCxn id="28" idx="3"/>
          </p:cNvCxnSpPr>
          <p:nvPr/>
        </p:nvCxnSpPr>
        <p:spPr>
          <a:xfrm flipH="1" flipV="1">
            <a:off x="2865918" y="2950205"/>
            <a:ext cx="1067736" cy="169523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 flipH="1">
            <a:off x="2136256" y="3429596"/>
            <a:ext cx="1643656" cy="10389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>
            <a:stCxn id="29" idx="1"/>
          </p:cNvCxnSpPr>
          <p:nvPr/>
        </p:nvCxnSpPr>
        <p:spPr>
          <a:xfrm flipH="1">
            <a:off x="2192757" y="3760704"/>
            <a:ext cx="1412235" cy="177490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flipH="1">
            <a:off x="2839775" y="4044287"/>
            <a:ext cx="765217" cy="416769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88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改善例｜アニメーションで１つずつ提示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27584" y="6341258"/>
            <a:ext cx="6912768" cy="4001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rgbClr val="C00000"/>
                </a:solidFill>
                <a:latin typeface="ＭＳ ゴシック" pitchFamily="49" charset="-128"/>
                <a:ea typeface="ＭＳ ゴシック" pitchFamily="49" charset="-128"/>
              </a:rPr>
              <a:t>計画表、Ｔ</a:t>
            </a:r>
            <a:r>
              <a:rPr lang="ja-JP" altLang="en-US" sz="2000" b="1" dirty="0" smtClean="0">
                <a:solidFill>
                  <a:srgbClr val="C00000"/>
                </a:solidFill>
                <a:latin typeface="ＭＳ ゴシック" pitchFamily="49" charset="-128"/>
                <a:ea typeface="ＭＳ ゴシック" pitchFamily="49" charset="-128"/>
              </a:rPr>
              <a:t>ｏＤｏリスト</a:t>
            </a:r>
            <a:endParaRPr kumimoji="1" lang="ja-JP" altLang="en-US" sz="2000" b="1" dirty="0">
              <a:solidFill>
                <a:srgbClr val="C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326857" y="5229200"/>
            <a:ext cx="8490286" cy="1512169"/>
            <a:chOff x="326857" y="5229200"/>
            <a:chExt cx="8490286" cy="1512169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971600" y="5755322"/>
              <a:ext cx="6912768" cy="553998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000" dirty="0" smtClean="0">
                  <a:latin typeface="+mj-ea"/>
                  <a:ea typeface="ＤＦ特太ゴシック体" pitchFamily="1" charset="-128"/>
                </a:rPr>
                <a:t>「計画的生活」のため</a:t>
              </a:r>
              <a:r>
                <a:rPr lang="ja-JP" altLang="en-US" sz="3000" dirty="0" smtClean="0">
                  <a:solidFill>
                    <a:srgbClr val="C00000"/>
                  </a:solidFill>
                  <a:latin typeface="+mj-ea"/>
                  <a:ea typeface="ＤＦ特太ゴシック体" pitchFamily="1" charset="-128"/>
                </a:rPr>
                <a:t>工夫</a:t>
              </a:r>
              <a:r>
                <a:rPr lang="ja-JP" altLang="en-US" sz="3000" dirty="0" smtClean="0">
                  <a:latin typeface="+mj-ea"/>
                  <a:ea typeface="ＤＦ特太ゴシック体" pitchFamily="1" charset="-128"/>
                </a:rPr>
                <a:t>を</a:t>
              </a:r>
              <a:r>
                <a:rPr lang="ja-JP" altLang="en-US" sz="3000" dirty="0" smtClean="0">
                  <a:latin typeface="+mj-ea"/>
                  <a:ea typeface="ＤＦ特太ゴシック体" pitchFamily="1" charset="-128"/>
                </a:rPr>
                <a:t>！</a:t>
              </a:r>
              <a:endParaRPr lang="en-US" altLang="ja-JP" sz="3000" dirty="0" smtClean="0">
                <a:latin typeface="+mj-ea"/>
                <a:ea typeface="ＤＦ特太ゴシック体" pitchFamily="1" charset="-128"/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326857" y="5651275"/>
              <a:ext cx="8490286" cy="1090094"/>
            </a:xfrm>
            <a:prstGeom prst="roundRect">
              <a:avLst>
                <a:gd name="adj" fmla="val 20852"/>
              </a:avLst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下矢印 20"/>
            <p:cNvSpPr/>
            <p:nvPr/>
          </p:nvSpPr>
          <p:spPr>
            <a:xfrm>
              <a:off x="3995936" y="5229200"/>
              <a:ext cx="1008112" cy="432048"/>
            </a:xfrm>
            <a:prstGeom prst="down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323527" y="998438"/>
            <a:ext cx="8490286" cy="702370"/>
            <a:chOff x="323527" y="998438"/>
            <a:chExt cx="8490286" cy="70237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731293" y="1052736"/>
              <a:ext cx="72970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800" dirty="0" smtClean="0">
                  <a:latin typeface="+mj-ea"/>
                  <a:ea typeface="ＤＦ特太ゴシック体" pitchFamily="1" charset="-128"/>
                </a:rPr>
                <a:t>高校</a:t>
              </a:r>
              <a:r>
                <a:rPr lang="en-US" altLang="ja-JP" sz="2800" dirty="0" smtClean="0">
                  <a:latin typeface="+mj-ea"/>
                  <a:ea typeface="ＤＦ特太ゴシック体" pitchFamily="1" charset="-128"/>
                </a:rPr>
                <a:t>…</a:t>
              </a:r>
              <a:r>
                <a:rPr lang="ja-JP" altLang="en-US" sz="2800" dirty="0" smtClean="0">
                  <a:latin typeface="+mj-ea"/>
                  <a:ea typeface="ＤＦ特太ゴシック体" pitchFamily="1" charset="-128"/>
                </a:rPr>
                <a:t>中学と比べて急</a:t>
              </a:r>
              <a:r>
                <a:rPr lang="ja-JP" altLang="en-US" sz="2800" dirty="0" smtClean="0">
                  <a:latin typeface="+mj-ea"/>
                  <a:ea typeface="ＤＦ特太ゴシック体" pitchFamily="1" charset="-128"/>
                </a:rPr>
                <a:t>にやることが増える</a:t>
              </a:r>
              <a:endParaRPr kumimoji="1" lang="ja-JP" altLang="en-US" sz="2800" dirty="0">
                <a:latin typeface="+mj-ea"/>
                <a:ea typeface="ＤＦ特太ゴシック体" pitchFamily="1" charset="-128"/>
              </a:endParaRPr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323527" y="998438"/>
              <a:ext cx="8490286" cy="702370"/>
            </a:xfrm>
            <a:prstGeom prst="roundRect">
              <a:avLst>
                <a:gd name="adj" fmla="val 30649"/>
              </a:avLst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2267744" y="2226930"/>
            <a:ext cx="4241813" cy="52322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「無計画生活」の限界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323527" y="1700808"/>
            <a:ext cx="8490286" cy="3528392"/>
            <a:chOff x="323527" y="1700808"/>
            <a:chExt cx="8490286" cy="3528392"/>
          </a:xfrm>
        </p:grpSpPr>
        <p:sp>
          <p:nvSpPr>
            <p:cNvPr id="26" name="下矢印 25"/>
            <p:cNvSpPr/>
            <p:nvPr/>
          </p:nvSpPr>
          <p:spPr>
            <a:xfrm>
              <a:off x="4064614" y="1700808"/>
              <a:ext cx="1008112" cy="432048"/>
            </a:xfrm>
            <a:prstGeom prst="down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8" name="グループ化 7"/>
            <p:cNvGrpSpPr/>
            <p:nvPr/>
          </p:nvGrpSpPr>
          <p:grpSpPr>
            <a:xfrm>
              <a:off x="323527" y="2132856"/>
              <a:ext cx="8490286" cy="3096344"/>
              <a:chOff x="323527" y="2132856"/>
              <a:chExt cx="8490286" cy="3096344"/>
            </a:xfrm>
          </p:grpSpPr>
          <p:sp>
            <p:nvSpPr>
              <p:cNvPr id="20" name="角丸四角形 19"/>
              <p:cNvSpPr/>
              <p:nvPr/>
            </p:nvSpPr>
            <p:spPr>
              <a:xfrm>
                <a:off x="323527" y="2132856"/>
                <a:ext cx="8490286" cy="3096344"/>
              </a:xfrm>
              <a:prstGeom prst="roundRect">
                <a:avLst>
                  <a:gd name="adj" fmla="val 7236"/>
                </a:avLst>
              </a:prstGeom>
              <a:noFill/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29" name="Picture 3" descr="C:\Users\FMV-S563BBZ\AppData\Local\Temp\Temporary Internet Files\Content.IE5\AUF2IKKK\MC90044625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04992" y="2822290"/>
                <a:ext cx="1934016" cy="1876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51" name="テキスト ボックス 50"/>
          <p:cNvSpPr txBox="1"/>
          <p:nvPr/>
        </p:nvSpPr>
        <p:spPr>
          <a:xfrm>
            <a:off x="1016279" y="4767989"/>
            <a:ext cx="7876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ＤＦ特太ゴシック体" pitchFamily="1" charset="-128"/>
              </a:rPr>
              <a:t>やりたいこと</a:t>
            </a:r>
            <a:r>
              <a:rPr lang="ja-JP" altLang="en-US" sz="2000" dirty="0" smtClean="0">
                <a:latin typeface="+mj-ea"/>
                <a:ea typeface="+mj-ea"/>
              </a:rPr>
              <a:t>に時間を使って、</a:t>
            </a:r>
            <a:r>
              <a:rPr lang="ja-JP" altLang="en-US" sz="2000" dirty="0" smtClean="0">
                <a:solidFill>
                  <a:srgbClr val="FF3FFF"/>
                </a:solidFill>
                <a:latin typeface="+mj-ea"/>
                <a:ea typeface="ＤＦ特太ゴシック体" pitchFamily="1" charset="-128"/>
              </a:rPr>
              <a:t>やるべきこと</a:t>
            </a:r>
            <a:r>
              <a:rPr lang="ja-JP" altLang="en-US" sz="2000" dirty="0" smtClean="0">
                <a:latin typeface="+mj-ea"/>
                <a:ea typeface="+mj-ea"/>
              </a:rPr>
              <a:t>が</a:t>
            </a:r>
            <a:r>
              <a:rPr lang="ja-JP" altLang="en-US" sz="2000" dirty="0" smtClean="0">
                <a:latin typeface="+mj-ea"/>
                <a:ea typeface="ＤＦ特太ゴシック体" pitchFamily="1" charset="-128"/>
              </a:rPr>
              <a:t>間に合わない</a:t>
            </a:r>
            <a:r>
              <a:rPr lang="ja-JP" altLang="en-US" sz="2000" dirty="0" smtClean="0">
                <a:latin typeface="+mj-ea"/>
                <a:ea typeface="+mj-ea"/>
              </a:rPr>
              <a:t>！</a:t>
            </a:r>
            <a:endParaRPr kumimoji="1" lang="ja-JP" altLang="en-US" sz="2000" dirty="0">
              <a:latin typeface="+mj-ea"/>
              <a:ea typeface="+mj-ea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5004049" y="2662747"/>
            <a:ext cx="3078748" cy="1820874"/>
            <a:chOff x="5004049" y="2662747"/>
            <a:chExt cx="3078748" cy="1820874"/>
          </a:xfrm>
        </p:grpSpPr>
        <p:grpSp>
          <p:nvGrpSpPr>
            <p:cNvPr id="30" name="グループ化 29"/>
            <p:cNvGrpSpPr/>
            <p:nvPr/>
          </p:nvGrpSpPr>
          <p:grpSpPr>
            <a:xfrm>
              <a:off x="5887321" y="2662747"/>
              <a:ext cx="1651529" cy="403222"/>
              <a:chOff x="6401694" y="1732746"/>
              <a:chExt cx="1651529" cy="403222"/>
            </a:xfrm>
          </p:grpSpPr>
          <p:sp>
            <p:nvSpPr>
              <p:cNvPr id="31" name="角丸四角形 30"/>
              <p:cNvSpPr/>
              <p:nvPr/>
            </p:nvSpPr>
            <p:spPr>
              <a:xfrm>
                <a:off x="6401694" y="1735263"/>
                <a:ext cx="1651529" cy="400705"/>
              </a:xfrm>
              <a:prstGeom prst="roundRect">
                <a:avLst>
                  <a:gd name="adj" fmla="val 50000"/>
                </a:avLst>
              </a:prstGeom>
              <a:solidFill>
                <a:srgbClr val="FF99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テキスト ボックス 31"/>
              <p:cNvSpPr txBox="1"/>
              <p:nvPr/>
            </p:nvSpPr>
            <p:spPr>
              <a:xfrm>
                <a:off x="6586158" y="1732746"/>
                <a:ext cx="14494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000" dirty="0" smtClean="0">
                    <a:latin typeface="+mj-ea"/>
                    <a:ea typeface="+mj-ea"/>
                  </a:rPr>
                  <a:t>週末</a:t>
                </a:r>
                <a:r>
                  <a:rPr lang="ja-JP" altLang="en-US" sz="2000" dirty="0" smtClean="0">
                    <a:latin typeface="+mj-ea"/>
                    <a:ea typeface="+mj-ea"/>
                  </a:rPr>
                  <a:t>課題</a:t>
                </a:r>
                <a:endParaRPr lang="en-US" altLang="ja-JP" sz="2000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33" name="グループ化 32"/>
            <p:cNvGrpSpPr/>
            <p:nvPr/>
          </p:nvGrpSpPr>
          <p:grpSpPr>
            <a:xfrm>
              <a:off x="6465985" y="3604359"/>
              <a:ext cx="1058343" cy="400705"/>
              <a:chOff x="6722929" y="2219370"/>
              <a:chExt cx="1058343" cy="400705"/>
            </a:xfrm>
          </p:grpSpPr>
          <p:sp>
            <p:nvSpPr>
              <p:cNvPr id="34" name="角丸四角形 33"/>
              <p:cNvSpPr/>
              <p:nvPr/>
            </p:nvSpPr>
            <p:spPr>
              <a:xfrm>
                <a:off x="6722929" y="2219370"/>
                <a:ext cx="933435" cy="400705"/>
              </a:xfrm>
              <a:prstGeom prst="roundRect">
                <a:avLst>
                  <a:gd name="adj" fmla="val 50000"/>
                </a:avLst>
              </a:prstGeom>
              <a:solidFill>
                <a:srgbClr val="FF99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テキスト ボックス 34"/>
              <p:cNvSpPr txBox="1"/>
              <p:nvPr/>
            </p:nvSpPr>
            <p:spPr>
              <a:xfrm>
                <a:off x="6840513" y="2219965"/>
                <a:ext cx="94075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000" dirty="0" smtClean="0">
                    <a:latin typeface="+mj-ea"/>
                    <a:ea typeface="+mj-ea"/>
                  </a:rPr>
                  <a:t>予習</a:t>
                </a:r>
                <a:endParaRPr kumimoji="1" lang="ja-JP" altLang="en-US" sz="2000" dirty="0">
                  <a:latin typeface="+mj-ea"/>
                  <a:ea typeface="+mj-ea"/>
                </a:endParaRPr>
              </a:p>
            </p:txBody>
          </p:sp>
        </p:grpSp>
        <p:grpSp>
          <p:nvGrpSpPr>
            <p:cNvPr id="36" name="グループ化 35"/>
            <p:cNvGrpSpPr/>
            <p:nvPr/>
          </p:nvGrpSpPr>
          <p:grpSpPr>
            <a:xfrm>
              <a:off x="6515744" y="3140968"/>
              <a:ext cx="1567053" cy="400705"/>
              <a:chOff x="6722930" y="2699618"/>
              <a:chExt cx="1567053" cy="400705"/>
            </a:xfrm>
          </p:grpSpPr>
          <p:sp>
            <p:nvSpPr>
              <p:cNvPr id="37" name="角丸四角形 36"/>
              <p:cNvSpPr/>
              <p:nvPr/>
            </p:nvSpPr>
            <p:spPr>
              <a:xfrm>
                <a:off x="6722930" y="2699618"/>
                <a:ext cx="933434" cy="400705"/>
              </a:xfrm>
              <a:prstGeom prst="roundRect">
                <a:avLst>
                  <a:gd name="adj" fmla="val 50000"/>
                </a:avLst>
              </a:prstGeom>
              <a:solidFill>
                <a:srgbClr val="FF99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6840513" y="2699618"/>
                <a:ext cx="14494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000" dirty="0" smtClean="0">
                    <a:latin typeface="+mj-ea"/>
                    <a:ea typeface="+mj-ea"/>
                  </a:rPr>
                  <a:t>復習</a:t>
                </a:r>
                <a:endParaRPr kumimoji="1" lang="ja-JP" altLang="en-US" sz="2000" dirty="0">
                  <a:latin typeface="+mj-ea"/>
                  <a:ea typeface="+mj-ea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6156176" y="4077072"/>
              <a:ext cx="1584176" cy="406549"/>
              <a:chOff x="6588224" y="3172806"/>
              <a:chExt cx="1584176" cy="406549"/>
            </a:xfrm>
          </p:grpSpPr>
          <p:sp>
            <p:nvSpPr>
              <p:cNvPr id="40" name="角丸四角形 39"/>
              <p:cNvSpPr/>
              <p:nvPr/>
            </p:nvSpPr>
            <p:spPr>
              <a:xfrm>
                <a:off x="6588224" y="3172806"/>
                <a:ext cx="1193048" cy="400705"/>
              </a:xfrm>
              <a:prstGeom prst="roundRect">
                <a:avLst>
                  <a:gd name="adj" fmla="val 50000"/>
                </a:avLst>
              </a:prstGeom>
              <a:solidFill>
                <a:srgbClr val="FF99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テキスト ボックス 40"/>
              <p:cNvSpPr txBox="1"/>
              <p:nvPr/>
            </p:nvSpPr>
            <p:spPr>
              <a:xfrm>
                <a:off x="6722930" y="3179245"/>
                <a:ext cx="14494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000" dirty="0" smtClean="0">
                    <a:latin typeface="+mj-ea"/>
                    <a:ea typeface="+mj-ea"/>
                  </a:rPr>
                  <a:t>部活動</a:t>
                </a:r>
                <a:endParaRPr kumimoji="1" lang="ja-JP" altLang="en-US" sz="2000" dirty="0">
                  <a:latin typeface="+mj-ea"/>
                  <a:ea typeface="+mj-ea"/>
                </a:endParaRPr>
              </a:p>
            </p:txBody>
          </p:sp>
        </p:grpSp>
        <p:cxnSp>
          <p:nvCxnSpPr>
            <p:cNvPr id="10" name="直線矢印コネクタ 9"/>
            <p:cNvCxnSpPr>
              <a:stCxn id="32" idx="1"/>
            </p:cNvCxnSpPr>
            <p:nvPr/>
          </p:nvCxnSpPr>
          <p:spPr>
            <a:xfrm flipH="1">
              <a:off x="5004049" y="2862802"/>
              <a:ext cx="1067736" cy="275738"/>
            </a:xfrm>
            <a:prstGeom prst="straightConnector1">
              <a:avLst/>
            </a:prstGeom>
            <a:ln w="57150">
              <a:solidFill>
                <a:srgbClr val="FF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矢印コネクタ 55"/>
            <p:cNvCxnSpPr>
              <a:stCxn id="37" idx="1"/>
            </p:cNvCxnSpPr>
            <p:nvPr/>
          </p:nvCxnSpPr>
          <p:spPr>
            <a:xfrm flipH="1" flipV="1">
              <a:off x="5292081" y="3341023"/>
              <a:ext cx="1223663" cy="298"/>
            </a:xfrm>
            <a:prstGeom prst="straightConnector1">
              <a:avLst/>
            </a:prstGeom>
            <a:ln w="57150">
              <a:solidFill>
                <a:srgbClr val="FF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矢印コネクタ 56"/>
            <p:cNvCxnSpPr/>
            <p:nvPr/>
          </p:nvCxnSpPr>
          <p:spPr>
            <a:xfrm flipH="1" flipV="1">
              <a:off x="5168310" y="3541078"/>
              <a:ext cx="1341248" cy="287617"/>
            </a:xfrm>
            <a:prstGeom prst="straightConnector1">
              <a:avLst/>
            </a:prstGeom>
            <a:ln w="57150">
              <a:solidFill>
                <a:srgbClr val="FF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矢印コネクタ 58"/>
            <p:cNvCxnSpPr>
              <a:stCxn id="41" idx="1"/>
            </p:cNvCxnSpPr>
            <p:nvPr/>
          </p:nvCxnSpPr>
          <p:spPr>
            <a:xfrm flipH="1" flipV="1">
              <a:off x="5072726" y="3805009"/>
              <a:ext cx="1218156" cy="478557"/>
            </a:xfrm>
            <a:prstGeom prst="straightConnector1">
              <a:avLst/>
            </a:prstGeom>
            <a:ln w="57150">
              <a:solidFill>
                <a:srgbClr val="FF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6"/>
          <p:cNvGrpSpPr/>
          <p:nvPr/>
        </p:nvGrpSpPr>
        <p:grpSpPr>
          <a:xfrm>
            <a:off x="1044948" y="2750150"/>
            <a:ext cx="2888706" cy="1902986"/>
            <a:chOff x="1044948" y="2750150"/>
            <a:chExt cx="2888706" cy="1902986"/>
          </a:xfrm>
        </p:grpSpPr>
        <p:grpSp>
          <p:nvGrpSpPr>
            <p:cNvPr id="24" name="グループ化 23"/>
            <p:cNvGrpSpPr/>
            <p:nvPr/>
          </p:nvGrpSpPr>
          <p:grpSpPr>
            <a:xfrm>
              <a:off x="1849597" y="2750150"/>
              <a:ext cx="1091308" cy="439140"/>
              <a:chOff x="1290042" y="1732746"/>
              <a:chExt cx="1091308" cy="439140"/>
            </a:xfrm>
          </p:grpSpPr>
          <p:sp>
            <p:nvSpPr>
              <p:cNvPr id="27" name="角丸四角形 26"/>
              <p:cNvSpPr/>
              <p:nvPr/>
            </p:nvSpPr>
            <p:spPr>
              <a:xfrm>
                <a:off x="1290042" y="1758945"/>
                <a:ext cx="1091308" cy="412941"/>
              </a:xfrm>
              <a:prstGeom prst="roundRect">
                <a:avLst>
                  <a:gd name="adj" fmla="val 50000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テキスト ボックス 27"/>
              <p:cNvSpPr txBox="1"/>
              <p:nvPr/>
            </p:nvSpPr>
            <p:spPr>
              <a:xfrm>
                <a:off x="1331640" y="1732746"/>
                <a:ext cx="97472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000" dirty="0" smtClean="0">
                    <a:latin typeface="+mj-ea"/>
                    <a:ea typeface="+mj-ea"/>
                  </a:rPr>
                  <a:t>ゲーム</a:t>
                </a:r>
                <a:endParaRPr kumimoji="1" lang="ja-JP" altLang="en-US" sz="2000" dirty="0">
                  <a:latin typeface="+mj-ea"/>
                  <a:ea typeface="+mj-ea"/>
                </a:endParaRPr>
              </a:p>
            </p:txBody>
          </p:sp>
        </p:grpSp>
        <p:grpSp>
          <p:nvGrpSpPr>
            <p:cNvPr id="42" name="グループ化 41"/>
            <p:cNvGrpSpPr/>
            <p:nvPr/>
          </p:nvGrpSpPr>
          <p:grpSpPr>
            <a:xfrm>
              <a:off x="1044948" y="3229541"/>
              <a:ext cx="1234048" cy="416914"/>
              <a:chOff x="1290042" y="2248376"/>
              <a:chExt cx="1234048" cy="416914"/>
            </a:xfrm>
          </p:grpSpPr>
          <p:sp>
            <p:nvSpPr>
              <p:cNvPr id="43" name="角丸四角形 42"/>
              <p:cNvSpPr/>
              <p:nvPr/>
            </p:nvSpPr>
            <p:spPr>
              <a:xfrm>
                <a:off x="1290042" y="2252349"/>
                <a:ext cx="1091308" cy="412941"/>
              </a:xfrm>
              <a:prstGeom prst="roundRect">
                <a:avLst>
                  <a:gd name="adj" fmla="val 50000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1403648" y="2248376"/>
                <a:ext cx="112044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000" dirty="0" smtClean="0">
                    <a:latin typeface="+mj-ea"/>
                    <a:ea typeface="+mj-ea"/>
                  </a:rPr>
                  <a:t>メール</a:t>
                </a:r>
                <a:endParaRPr kumimoji="1" lang="ja-JP" altLang="en-US" sz="2000" dirty="0">
                  <a:latin typeface="+mj-ea"/>
                  <a:ea typeface="+mj-ea"/>
                </a:endParaRPr>
              </a:p>
            </p:txBody>
          </p:sp>
        </p:grpSp>
        <p:grpSp>
          <p:nvGrpSpPr>
            <p:cNvPr id="45" name="グループ化 44"/>
            <p:cNvGrpSpPr/>
            <p:nvPr/>
          </p:nvGrpSpPr>
          <p:grpSpPr>
            <a:xfrm>
              <a:off x="1176436" y="3719362"/>
              <a:ext cx="1091308" cy="414914"/>
              <a:chOff x="1290042" y="3212976"/>
              <a:chExt cx="1091308" cy="414914"/>
            </a:xfrm>
          </p:grpSpPr>
          <p:sp>
            <p:nvSpPr>
              <p:cNvPr id="46" name="角丸四角形 45"/>
              <p:cNvSpPr/>
              <p:nvPr/>
            </p:nvSpPr>
            <p:spPr>
              <a:xfrm>
                <a:off x="1290042" y="3214949"/>
                <a:ext cx="1091308" cy="412941"/>
              </a:xfrm>
              <a:prstGeom prst="roundRect">
                <a:avLst>
                  <a:gd name="adj" fmla="val 50000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1509045" y="3212976"/>
                <a:ext cx="79731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000" dirty="0" smtClean="0">
                    <a:latin typeface="+mj-ea"/>
                    <a:ea typeface="+mj-ea"/>
                  </a:rPr>
                  <a:t>趣味</a:t>
                </a:r>
                <a:endParaRPr kumimoji="1" lang="ja-JP" altLang="en-US" sz="2000" dirty="0">
                  <a:latin typeface="+mj-ea"/>
                  <a:ea typeface="+mj-ea"/>
                </a:endParaRPr>
              </a:p>
            </p:txBody>
          </p:sp>
        </p:grpSp>
        <p:grpSp>
          <p:nvGrpSpPr>
            <p:cNvPr id="48" name="グループ化 47"/>
            <p:cNvGrpSpPr/>
            <p:nvPr/>
          </p:nvGrpSpPr>
          <p:grpSpPr>
            <a:xfrm>
              <a:off x="1866106" y="4222005"/>
              <a:ext cx="1121718" cy="431131"/>
              <a:chOff x="1290042" y="2704377"/>
              <a:chExt cx="1121718" cy="431131"/>
            </a:xfrm>
          </p:grpSpPr>
          <p:sp>
            <p:nvSpPr>
              <p:cNvPr id="49" name="角丸四角形 48"/>
              <p:cNvSpPr/>
              <p:nvPr/>
            </p:nvSpPr>
            <p:spPr>
              <a:xfrm>
                <a:off x="1290042" y="2722567"/>
                <a:ext cx="1091308" cy="412941"/>
              </a:xfrm>
              <a:prstGeom prst="roundRect">
                <a:avLst>
                  <a:gd name="adj" fmla="val 50000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1488897" y="2704377"/>
                <a:ext cx="9228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000" dirty="0" smtClean="0">
                    <a:latin typeface="+mj-ea"/>
                    <a:ea typeface="+mj-ea"/>
                  </a:rPr>
                  <a:t>寝る</a:t>
                </a:r>
                <a:endParaRPr kumimoji="1" lang="ja-JP" altLang="en-US" sz="2000" dirty="0">
                  <a:latin typeface="+mj-ea"/>
                  <a:ea typeface="+mj-ea"/>
                </a:endParaRPr>
              </a:p>
            </p:txBody>
          </p:sp>
        </p:grpSp>
        <p:cxnSp>
          <p:nvCxnSpPr>
            <p:cNvPr id="69" name="直線矢印コネクタ 68"/>
            <p:cNvCxnSpPr>
              <a:endCxn id="28" idx="3"/>
            </p:cNvCxnSpPr>
            <p:nvPr/>
          </p:nvCxnSpPr>
          <p:spPr>
            <a:xfrm flipH="1" flipV="1">
              <a:off x="2865918" y="2950205"/>
              <a:ext cx="1067736" cy="169523"/>
            </a:xfrm>
            <a:prstGeom prst="straightConnector1">
              <a:avLst/>
            </a:prstGeom>
            <a:ln w="57150">
              <a:solidFill>
                <a:schemeClr val="accent5">
                  <a:lumMod val="60000"/>
                  <a:lumOff val="40000"/>
                </a:schemeClr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矢印コネクタ 70"/>
            <p:cNvCxnSpPr/>
            <p:nvPr/>
          </p:nvCxnSpPr>
          <p:spPr>
            <a:xfrm flipH="1">
              <a:off x="2136256" y="3429596"/>
              <a:ext cx="1643656" cy="10389"/>
            </a:xfrm>
            <a:prstGeom prst="straightConnector1">
              <a:avLst/>
            </a:prstGeom>
            <a:ln w="57150">
              <a:solidFill>
                <a:schemeClr val="accent5">
                  <a:lumMod val="60000"/>
                  <a:lumOff val="40000"/>
                </a:schemeClr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矢印コネクタ 73"/>
            <p:cNvCxnSpPr>
              <a:stCxn id="29" idx="1"/>
            </p:cNvCxnSpPr>
            <p:nvPr/>
          </p:nvCxnSpPr>
          <p:spPr>
            <a:xfrm flipH="1">
              <a:off x="2192757" y="3760704"/>
              <a:ext cx="1412235" cy="177490"/>
            </a:xfrm>
            <a:prstGeom prst="straightConnector1">
              <a:avLst/>
            </a:prstGeom>
            <a:ln w="57150">
              <a:solidFill>
                <a:schemeClr val="accent5">
                  <a:lumMod val="60000"/>
                  <a:lumOff val="40000"/>
                </a:schemeClr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矢印コネクタ 75"/>
            <p:cNvCxnSpPr/>
            <p:nvPr/>
          </p:nvCxnSpPr>
          <p:spPr>
            <a:xfrm flipH="1">
              <a:off x="2839775" y="4044287"/>
              <a:ext cx="765217" cy="416769"/>
            </a:xfrm>
            <a:prstGeom prst="straightConnector1">
              <a:avLst/>
            </a:prstGeom>
            <a:ln w="57150">
              <a:solidFill>
                <a:schemeClr val="accent5">
                  <a:lumMod val="60000"/>
                  <a:lumOff val="40000"/>
                </a:schemeClr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6433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6" grpId="0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改善例①｜　コントラスト　（サイズ）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808" y="126876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latin typeface="+mj-ea"/>
                <a:ea typeface="+mj-ea"/>
              </a:rPr>
              <a:t>　</a:t>
            </a:r>
            <a:r>
              <a:rPr lang="ja-JP" altLang="en-US" sz="4400" dirty="0" smtClean="0">
                <a:latin typeface="+mj-ea"/>
                <a:ea typeface="+mj-ea"/>
              </a:rPr>
              <a:t>犬タイプの人間の特徴</a:t>
            </a:r>
            <a:endParaRPr kumimoji="1" lang="ja-JP" altLang="en-US" sz="4400" dirty="0"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8631" y="19888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義理堅く、指示されたことをしっかりやる。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38631" y="247373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目上には弱く、目下には強い。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19046" y="303063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 smtClean="0">
                <a:latin typeface="+mj-ea"/>
                <a:ea typeface="+mj-ea"/>
              </a:rPr>
              <a:t>　猫タイプ人間の特徴</a:t>
            </a:r>
            <a:endParaRPr kumimoji="1" lang="ja-JP" altLang="en-US" sz="4400" dirty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37507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マイペースな性格で束縛を嫌う。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14808" y="427393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人に気を許すのに時間がかかる。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18" name="図 17" descr="C:\Users\noriko\AppData\Local\Microsoft\Windows\Temporary Internet Files\Content.IE5\BK49Q6ZT\MC900329580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013176"/>
            <a:ext cx="2232248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 descr="C:\Users\noriko\AppData\Local\Microsoft\Windows\Temporary Internet Files\Content.IE5\2ABWT51Z\MC900155529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013176"/>
            <a:ext cx="2560284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780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808" y="126876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　犬タイプの人間の特徴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8631" y="17728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義理堅く、指示されたことをしっかりやる。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38631" y="225770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目上には弱く、目下には強い。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19046" y="276176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　猫タイプ人間の特徴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326582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マイペースな性格で束縛を嫌う。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14808" y="37890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人に気を許すのに時間がかかる。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18" name="図 17" descr="C:\Users\noriko\AppData\Local\Microsoft\Windows\Temporary Internet Files\Content.IE5\BK49Q6ZT\MC900329580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013176"/>
            <a:ext cx="2232248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 descr="C:\Users\noriko\AppData\Local\Microsoft\Windows\Temporary Internet Files\Content.IE5\2ABWT51Z\MC900155529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013176"/>
            <a:ext cx="2560284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テキスト ボックス 11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改善例②｜　コントラスト　（字体）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9802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808" y="126876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+mj-ea"/>
                <a:ea typeface="+mj-ea"/>
              </a:rPr>
              <a:t>　　犬タイプの人間の特徴</a:t>
            </a:r>
            <a:endParaRPr kumimoji="1" lang="ja-JP" altLang="en-US" sz="2800" b="1" dirty="0"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8631" y="17728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義理堅く、指示されたことをしっかりやる。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38631" y="225770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目上には弱く、目下には強い。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19046" y="276176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+mj-ea"/>
                <a:ea typeface="+mj-ea"/>
              </a:rPr>
              <a:t>　　猫タイプ人間の特徴</a:t>
            </a:r>
            <a:endParaRPr kumimoji="1" lang="ja-JP" altLang="en-US" sz="2800" b="1" dirty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326582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マイペースな性格で束縛を嫌う。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14808" y="37890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人に気を許すのに時間がかかる。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18" name="図 17" descr="C:\Users\noriko\AppData\Local\Microsoft\Windows\Temporary Internet Files\Content.IE5\BK49Q6ZT\MC900329580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013176"/>
            <a:ext cx="2232248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 descr="C:\Users\noriko\AppData\Local\Microsoft\Windows\Temporary Internet Files\Content.IE5\2ABWT51Z\MC900155529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013176"/>
            <a:ext cx="2560284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テキスト ボックス 11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改善例③｜　コントラスト　（太字）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2299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808" y="126876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</a:t>
            </a:r>
            <a:r>
              <a:rPr lang="ja-JP" altLang="en-US" sz="2800" u="sng" dirty="0" smtClean="0">
                <a:latin typeface="+mj-ea"/>
                <a:ea typeface="+mj-ea"/>
              </a:rPr>
              <a:t>犬タイプの人間の特徴</a:t>
            </a:r>
            <a:endParaRPr kumimoji="1" lang="ja-JP" altLang="en-US" sz="2800" u="sng" dirty="0"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8631" y="17728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義理堅く、指示されたことをしっかりやる。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38631" y="225770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目上には弱く、目下には強い。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19046" y="276176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</a:t>
            </a:r>
            <a:r>
              <a:rPr lang="ja-JP" altLang="en-US" sz="2800" u="sng" dirty="0" smtClean="0">
                <a:latin typeface="+mj-ea"/>
                <a:ea typeface="+mj-ea"/>
              </a:rPr>
              <a:t>猫タイプ人間の特徴</a:t>
            </a:r>
            <a:endParaRPr kumimoji="1" lang="ja-JP" altLang="en-US" sz="2800" u="sng" dirty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326582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マイペースな性格で束縛を嫌う。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14808" y="37890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人に気を許すのに時間がかかる。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18" name="図 17" descr="C:\Users\noriko\AppData\Local\Microsoft\Windows\Temporary Internet Files\Content.IE5\BK49Q6ZT\MC900329580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013176"/>
            <a:ext cx="2232248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 descr="C:\Users\noriko\AppData\Local\Microsoft\Windows\Temporary Internet Files\Content.IE5\2ABWT51Z\MC900155529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013176"/>
            <a:ext cx="2560284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テキスト ボックス 12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改善例④｜　コントラスト　（下線・囲み線）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2283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808" y="126876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　　犬タイプの人間の特徴</a:t>
            </a:r>
            <a:endParaRPr kumimoji="1" lang="ja-JP" altLang="en-US" sz="28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8631" y="17728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義理堅く、指示されたことをしっかりやる。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38631" y="225770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目上には弱く、目下には強い。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19046" y="276176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　　猫タイプ人間の特徴</a:t>
            </a:r>
            <a:endParaRPr kumimoji="1" lang="ja-JP" altLang="en-US" sz="28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326582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マイペースな性格で束縛を嫌う。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14808" y="37890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人に気を許すのに時間がかかる。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18" name="図 17" descr="C:\Users\noriko\AppData\Local\Microsoft\Windows\Temporary Internet Files\Content.IE5\BK49Q6ZT\MC900329580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013176"/>
            <a:ext cx="2232248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 descr="C:\Users\noriko\AppData\Local\Microsoft\Windows\Temporary Internet Files\Content.IE5\2ABWT51Z\MC900155529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013176"/>
            <a:ext cx="2560284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テキスト ボックス 11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改善例⑤｜　コントラスト　（色）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3332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8965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　改善例⑥｜　組合せ　</a:t>
            </a:r>
            <a:r>
              <a:rPr lang="ja-JP" altLang="en-US" sz="2800" dirty="0" smtClean="0">
                <a:solidFill>
                  <a:schemeClr val="bg1"/>
                </a:solidFill>
                <a:latin typeface="+mj-ea"/>
                <a:ea typeface="+mj-ea"/>
              </a:rPr>
              <a:t>（字体・大きさ）</a:t>
            </a:r>
            <a:endParaRPr kumimoji="1" lang="ja-JP" altLang="en-US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808" y="126876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　</a:t>
            </a:r>
            <a:r>
              <a:rPr lang="ja-JP" altLang="en-US" sz="4400" dirty="0" smtClean="0">
                <a:latin typeface="+mj-ea"/>
                <a:ea typeface="ＤＦ特太ゴシック体" pitchFamily="1" charset="-128"/>
              </a:rPr>
              <a:t>犬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タイプの人間の特徴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8631" y="19888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義理堅く、指示されたことをしっかりやる。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38631" y="247373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目上には弱く、目下には強い。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19046" y="297778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　</a:t>
            </a:r>
            <a:r>
              <a:rPr lang="ja-JP" altLang="en-US" sz="4400" dirty="0" smtClean="0">
                <a:latin typeface="+mj-ea"/>
                <a:ea typeface="ＤＦ特太ゴシック体" pitchFamily="1" charset="-128"/>
              </a:rPr>
              <a:t>猫</a:t>
            </a:r>
            <a:r>
              <a:rPr lang="ja-JP" altLang="en-US" sz="2800" dirty="0" smtClean="0">
                <a:latin typeface="+mj-ea"/>
                <a:ea typeface="ＤＦ特太ゴシック体" pitchFamily="1" charset="-128"/>
              </a:rPr>
              <a:t>タイプ人間の特徴</a:t>
            </a:r>
            <a:endParaRPr kumimoji="1" lang="ja-JP" altLang="en-US" sz="2800" dirty="0">
              <a:latin typeface="+mj-ea"/>
              <a:ea typeface="ＤＦ特太ゴシック体" pitchFamily="1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367870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マイペースな性格で束縛を嫌う。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14808" y="420192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　人に気を許すのに時間がかかる。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18" name="図 17" descr="C:\Users\noriko\AppData\Local\Microsoft\Windows\Temporary Internet Files\Content.IE5\BK49Q6ZT\MC900329580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013176"/>
            <a:ext cx="2232248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 descr="C:\Users\noriko\AppData\Local\Microsoft\Windows\Temporary Internet Files\Content.IE5\2ABWT51Z\MC900155529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013176"/>
            <a:ext cx="2560284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526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9DA74A60C1B64CB4B05DFAFC2C4EA7" ma:contentTypeVersion="9" ma:contentTypeDescription="新しいドキュメントを作成します。" ma:contentTypeScope="" ma:versionID="e9e4ff5eba0d88bc000c69ab0baf928a">
  <xsd:schema xmlns:xsd="http://www.w3.org/2001/XMLSchema" xmlns:xs="http://www.w3.org/2001/XMLSchema" xmlns:p="http://schemas.microsoft.com/office/2006/metadata/properties" xmlns:ns2="7d99305b-48af-4f25-9e39-123349ccf7cd" xmlns:ns3="d5787540-d37e-484e-968c-e5191c29d0f4" targetNamespace="http://schemas.microsoft.com/office/2006/metadata/properties" ma:root="true" ma:fieldsID="edb05364c0b3e42cb6f312ea907ac3d6" ns2:_="" ns3:_="">
    <xsd:import namespace="7d99305b-48af-4f25-9e39-123349ccf7cd"/>
    <xsd:import namespace="d5787540-d37e-484e-968c-e5191c29d0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99305b-48af-4f25-9e39-123349ccf7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787540-d37e-484e-968c-e5191c29d0f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124DE9-729F-48FB-8CD5-0F18A7851029}"/>
</file>

<file path=customXml/itemProps2.xml><?xml version="1.0" encoding="utf-8"?>
<ds:datastoreItem xmlns:ds="http://schemas.openxmlformats.org/officeDocument/2006/customXml" ds:itemID="{D9940DBE-1CEA-43EF-8C2B-31E386EF5661}"/>
</file>

<file path=customXml/itemProps3.xml><?xml version="1.0" encoding="utf-8"?>
<ds:datastoreItem xmlns:ds="http://schemas.openxmlformats.org/officeDocument/2006/customXml" ds:itemID="{01076390-7A07-4C07-94FB-1420B7553D4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</TotalTime>
  <Words>750</Words>
  <Application>Microsoft Office PowerPoint</Application>
  <PresentationFormat>画面に合わせる (4:3)</PresentationFormat>
  <Paragraphs>329</Paragraphs>
  <Slides>38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38</vt:i4>
      </vt:variant>
    </vt:vector>
  </HeadingPairs>
  <TitlesOfParts>
    <vt:vector size="40" baseType="lpstr">
      <vt:lpstr>Office ​​テーマ</vt:lpstr>
      <vt:lpstr>Winter</vt:lpstr>
      <vt:lpstr>良いデザイン、悪いデザイン</vt:lpstr>
      <vt:lpstr>スライド例１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スライド例２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スライド例３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スライド例４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FJ-USER</cp:lastModifiedBy>
  <cp:revision>45</cp:revision>
  <dcterms:created xsi:type="dcterms:W3CDTF">2013-01-13T00:45:02Z</dcterms:created>
  <dcterms:modified xsi:type="dcterms:W3CDTF">2013-01-15T05:20:14Z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0x0101002B9DA74A60C1B64CB4B05DFAFC2C4EA7</vt:lpwstr>
  </property>
  <property fmtid="{D5CDD505-2E9C-101B-9397-08002B2CF9AE}" pid="3" name="Order">
    <vt:r8>4100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